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68" r:id="rId6"/>
    <p:sldId id="269" r:id="rId7"/>
    <p:sldId id="271" r:id="rId8"/>
    <p:sldId id="260" r:id="rId9"/>
    <p:sldId id="302" r:id="rId10"/>
    <p:sldId id="261" r:id="rId11"/>
    <p:sldId id="303" r:id="rId12"/>
    <p:sldId id="304" r:id="rId13"/>
    <p:sldId id="305" r:id="rId14"/>
    <p:sldId id="306" r:id="rId15"/>
    <p:sldId id="307" r:id="rId16"/>
    <p:sldId id="308" r:id="rId17"/>
    <p:sldId id="314" r:id="rId18"/>
    <p:sldId id="293" r:id="rId19"/>
    <p:sldId id="309" r:id="rId20"/>
    <p:sldId id="310" r:id="rId21"/>
    <p:sldId id="282" r:id="rId22"/>
    <p:sldId id="294" r:id="rId23"/>
    <p:sldId id="283" r:id="rId24"/>
    <p:sldId id="295" r:id="rId25"/>
    <p:sldId id="284" r:id="rId26"/>
    <p:sldId id="296" r:id="rId27"/>
    <p:sldId id="285" r:id="rId28"/>
    <p:sldId id="297" r:id="rId29"/>
    <p:sldId id="286" r:id="rId30"/>
    <p:sldId id="298" r:id="rId31"/>
    <p:sldId id="287" r:id="rId32"/>
    <p:sldId id="315" r:id="rId33"/>
    <p:sldId id="291" r:id="rId34"/>
    <p:sldId id="311" r:id="rId35"/>
    <p:sldId id="292" r:id="rId36"/>
    <p:sldId id="288" r:id="rId37"/>
    <p:sldId id="312" r:id="rId38"/>
    <p:sldId id="316" r:id="rId39"/>
    <p:sldId id="300" r:id="rId40"/>
    <p:sldId id="289" r:id="rId41"/>
    <p:sldId id="318" r:id="rId42"/>
    <p:sldId id="299" r:id="rId43"/>
    <p:sldId id="313" r:id="rId44"/>
    <p:sldId id="319" r:id="rId45"/>
    <p:sldId id="301" r:id="rId46"/>
    <p:sldId id="290" r:id="rId47"/>
    <p:sldId id="281" r:id="rId48"/>
    <p:sldId id="279" r:id="rId49"/>
    <p:sldId id="272" r:id="rId50"/>
    <p:sldId id="273" r:id="rId51"/>
    <p:sldId id="274" r:id="rId52"/>
    <p:sldId id="275" r:id="rId53"/>
    <p:sldId id="276" r:id="rId54"/>
    <p:sldId id="277" r:id="rId55"/>
    <p:sldId id="278" r:id="rId56"/>
    <p:sldId id="28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110" d="100"/>
          <a:sy n="110" d="100"/>
        </p:scale>
        <p:origin x="8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B6B7-27D9-E71B-7074-2D05E4F43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39458D-26D4-E796-7B3A-0DF527888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E06830-C556-8C88-0F4B-C12F8B4A8C3D}"/>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EEF64D6D-3F9A-E0DA-9A08-88C66DB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44746-1641-8997-ABDC-1C34A5FBDD0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74255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7590-25CC-F851-4A2C-CD4EA2A7AC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009BF7-32FD-B348-212F-E029BFC370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33A08-3C75-A67C-0372-9167A73DF76A}"/>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EDF02708-EB8A-F83E-0111-ABFF70708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9303F-600D-45C9-A7AC-3680E5ACA1DA}"/>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46479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D2F79-AF70-4E2B-586F-77DDA4F6C6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88218E-7F81-DB41-B3F6-A1F7B5809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4046D-7C97-33B4-FD40-0805B0E77F2D}"/>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B9A38EFB-A99A-043C-428D-8908BDC3A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376DB-50F6-0150-D63E-E83FA9B09EFF}"/>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2360536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ADDD-9B5B-D88C-2468-6C0B134A7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30DED-70F8-36D9-0ECD-1C5A85E22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340CB-C1E1-7C09-A835-2A24CC8EF45F}"/>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1348F784-3992-3BF5-5620-8806114D0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9233B-00BE-E822-0EF3-F54439FB49F0}"/>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33965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202A-0CAD-3B61-220B-286F440B0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A4E3CC-C2D1-B77E-6755-6AA9A9B96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10D4ED-6BC8-B9D6-32DC-076679F58D44}"/>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9A2508BF-D7CC-CCAD-7F0F-C68336ED5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EFF48-3043-AF91-6E41-AF7F32A8DEF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118885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AB04-96A0-D25E-0CC6-13DA57D05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C3C13-D44C-C0E3-AA53-CA3857851A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1C139D-648D-00FA-0799-FF09379AC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66005-1346-6AD3-AB39-90173FDE9413}"/>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6" name="Footer Placeholder 5">
            <a:extLst>
              <a:ext uri="{FF2B5EF4-FFF2-40B4-BE49-F238E27FC236}">
                <a16:creationId xmlns:a16="http://schemas.microsoft.com/office/drawing/2014/main" id="{AE024FA0-BFA8-7C94-BD67-698651DCA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53889-DFE7-CF82-AF33-3DF3AAD81B9C}"/>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825559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677D-DABE-1674-E306-21EA82B32C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013DA-12DD-83DE-5481-CF44DD4EB8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3B15B8-112C-2873-36A2-B3C16D88B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0ED95-31A6-6893-807C-377D87F48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F1086-DD11-39C2-18B6-A4E791F5BD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6009FE-52C0-01C9-AF32-431859BF8ABB}"/>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8" name="Footer Placeholder 7">
            <a:extLst>
              <a:ext uri="{FF2B5EF4-FFF2-40B4-BE49-F238E27FC236}">
                <a16:creationId xmlns:a16="http://schemas.microsoft.com/office/drawing/2014/main" id="{0357ED9B-76BE-CE01-590A-02A0CAF37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E40871-37A6-3172-A624-81B552735A13}"/>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10119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860B-7168-3B74-B125-5E44D3782D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77B717-ADC2-149E-4D23-6240DB508BB5}"/>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4" name="Footer Placeholder 3">
            <a:extLst>
              <a:ext uri="{FF2B5EF4-FFF2-40B4-BE49-F238E27FC236}">
                <a16:creationId xmlns:a16="http://schemas.microsoft.com/office/drawing/2014/main" id="{CA0EC410-0107-76E1-7014-1C5A16B25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849C82-8E8F-897D-957C-9113D2FEC59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62205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63AB2-BF78-2D9C-49E5-9DAB39C6DD0C}"/>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3" name="Footer Placeholder 2">
            <a:extLst>
              <a:ext uri="{FF2B5EF4-FFF2-40B4-BE49-F238E27FC236}">
                <a16:creationId xmlns:a16="http://schemas.microsoft.com/office/drawing/2014/main" id="{B1DDCE12-DE85-10FF-9DB9-76DB92058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03923E-1B87-E786-B5D7-C85370DADF04}"/>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96756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70CC-FEB2-406E-7349-EDB8CA7237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3D8B0-8DEF-A7FD-0A98-3CA7E5DC4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8FA521-BB27-A4C6-3E5D-7DAE0AD8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4951E-0097-6E3E-D948-4E6141DE8F00}"/>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6" name="Footer Placeholder 5">
            <a:extLst>
              <a:ext uri="{FF2B5EF4-FFF2-40B4-BE49-F238E27FC236}">
                <a16:creationId xmlns:a16="http://schemas.microsoft.com/office/drawing/2014/main" id="{84884E64-C1CC-73B4-1F1B-F9F754E526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BFB28-B2AC-66FC-EDBD-30D8E4B2DB55}"/>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412549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9C33-1F27-1D35-6792-499ED8D73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8A2DC9-C63B-A371-2FF6-DCEC7424C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C0510-7902-B735-B7CB-8C310002B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4DA82-070B-1239-8DC1-D618325E7398}"/>
              </a:ext>
            </a:extLst>
          </p:cNvPr>
          <p:cNvSpPr>
            <a:spLocks noGrp="1"/>
          </p:cNvSpPr>
          <p:nvPr>
            <p:ph type="dt" sz="half" idx="10"/>
          </p:nvPr>
        </p:nvSpPr>
        <p:spPr/>
        <p:txBody>
          <a:bodyPr/>
          <a:lstStyle/>
          <a:p>
            <a:fld id="{A0A875D3-EE0C-406B-8B02-A9D435237B70}" type="datetimeFigureOut">
              <a:rPr lang="en-US" smtClean="0"/>
              <a:t>3/21/2023</a:t>
            </a:fld>
            <a:endParaRPr lang="en-US"/>
          </a:p>
        </p:txBody>
      </p:sp>
      <p:sp>
        <p:nvSpPr>
          <p:cNvPr id="6" name="Footer Placeholder 5">
            <a:extLst>
              <a:ext uri="{FF2B5EF4-FFF2-40B4-BE49-F238E27FC236}">
                <a16:creationId xmlns:a16="http://schemas.microsoft.com/office/drawing/2014/main" id="{5F7C3E4B-2CC7-4F4C-828A-137E7D29B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5C4A3-B50C-A6F4-C0CB-0F46869717AD}"/>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26263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C718CD-BD8A-C7AA-711C-EA42220464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D7565D-C565-58B1-B1E3-23A169D13A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BE99F-8D90-E322-C61D-71D1D54D5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875D3-EE0C-406B-8B02-A9D435237B70}" type="datetimeFigureOut">
              <a:rPr lang="en-US" smtClean="0"/>
              <a:t>3/21/2023</a:t>
            </a:fld>
            <a:endParaRPr lang="en-US"/>
          </a:p>
        </p:txBody>
      </p:sp>
      <p:sp>
        <p:nvSpPr>
          <p:cNvPr id="5" name="Footer Placeholder 4">
            <a:extLst>
              <a:ext uri="{FF2B5EF4-FFF2-40B4-BE49-F238E27FC236}">
                <a16:creationId xmlns:a16="http://schemas.microsoft.com/office/drawing/2014/main" id="{E09D3278-D25D-13D7-56D3-42841E0EF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5A1C95-073D-A066-F249-4D5B3B36F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D33A4-3917-49B2-A7F9-E03377EEE3B6}" type="slidenum">
              <a:rPr lang="en-US" smtClean="0"/>
              <a:t>‹#›</a:t>
            </a:fld>
            <a:endParaRPr lang="en-US"/>
          </a:p>
        </p:txBody>
      </p:sp>
    </p:spTree>
    <p:extLst>
      <p:ext uri="{BB962C8B-B14F-4D97-AF65-F5344CB8AC3E}">
        <p14:creationId xmlns:p14="http://schemas.microsoft.com/office/powerpoint/2010/main" val="602481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7F85-3BDD-02A2-5CDC-7F5F25E26636}"/>
              </a:ext>
            </a:extLst>
          </p:cNvPr>
          <p:cNvSpPr>
            <a:spLocks noGrp="1"/>
          </p:cNvSpPr>
          <p:nvPr>
            <p:ph type="ctrTitle"/>
          </p:nvPr>
        </p:nvSpPr>
        <p:spPr/>
        <p:txBody>
          <a:bodyPr/>
          <a:lstStyle/>
          <a:p>
            <a:r>
              <a:rPr lang="en-US" dirty="0"/>
              <a:t>Diagno</a:t>
            </a:r>
            <a:r>
              <a:rPr lang="en-US" dirty="0">
                <a:solidFill>
                  <a:srgbClr val="FF0000"/>
                </a:solidFill>
              </a:rPr>
              <a:t>G</a:t>
            </a:r>
            <a:r>
              <a:rPr lang="en-US" dirty="0"/>
              <a:t>enie</a:t>
            </a:r>
          </a:p>
        </p:txBody>
      </p:sp>
      <p:sp>
        <p:nvSpPr>
          <p:cNvPr id="3" name="Subtitle 2">
            <a:extLst>
              <a:ext uri="{FF2B5EF4-FFF2-40B4-BE49-F238E27FC236}">
                <a16:creationId xmlns:a16="http://schemas.microsoft.com/office/drawing/2014/main" id="{0A705B57-B374-BDBC-E34E-BBBE2334F7DC}"/>
              </a:ext>
            </a:extLst>
          </p:cNvPr>
          <p:cNvSpPr>
            <a:spLocks noGrp="1"/>
          </p:cNvSpPr>
          <p:nvPr>
            <p:ph type="subTitle" idx="1"/>
          </p:nvPr>
        </p:nvSpPr>
        <p:spPr>
          <a:xfrm>
            <a:off x="1524000" y="3602038"/>
            <a:ext cx="9144000" cy="428095"/>
          </a:xfrm>
        </p:spPr>
        <p:txBody>
          <a:bodyPr/>
          <a:lstStyle/>
          <a:p>
            <a:r>
              <a:rPr lang="en-US" dirty="0"/>
              <a:t>Your Diagnostics Laboratory Manager</a:t>
            </a:r>
          </a:p>
        </p:txBody>
      </p:sp>
      <p:sp>
        <p:nvSpPr>
          <p:cNvPr id="4" name="Subtitle 2">
            <a:extLst>
              <a:ext uri="{FF2B5EF4-FFF2-40B4-BE49-F238E27FC236}">
                <a16:creationId xmlns:a16="http://schemas.microsoft.com/office/drawing/2014/main" id="{6F3210D9-5836-AFC3-F1CD-73656C9FD319}"/>
              </a:ext>
            </a:extLst>
          </p:cNvPr>
          <p:cNvSpPr txBox="1">
            <a:spLocks/>
          </p:cNvSpPr>
          <p:nvPr/>
        </p:nvSpPr>
        <p:spPr>
          <a:xfrm>
            <a:off x="6451600" y="5236105"/>
            <a:ext cx="6248399" cy="4280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Work In Progress </a:t>
            </a:r>
            <a:r>
              <a:rPr lang="en-US" sz="1800"/>
              <a:t>Report - </a:t>
            </a:r>
            <a:r>
              <a:rPr lang="en-US" sz="1800" dirty="0"/>
              <a:t>Mar 21, 2023</a:t>
            </a:r>
          </a:p>
        </p:txBody>
      </p:sp>
    </p:spTree>
    <p:extLst>
      <p:ext uri="{BB962C8B-B14F-4D97-AF65-F5344CB8AC3E}">
        <p14:creationId xmlns:p14="http://schemas.microsoft.com/office/powerpoint/2010/main" val="316194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D753-087F-E620-7D6A-8DBF63CA7271}"/>
              </a:ext>
            </a:extLst>
          </p:cNvPr>
          <p:cNvSpPr>
            <a:spLocks noGrp="1"/>
          </p:cNvSpPr>
          <p:nvPr>
            <p:ph type="title"/>
          </p:nvPr>
        </p:nvSpPr>
        <p:spPr>
          <a:xfrm>
            <a:off x="270934" y="-269875"/>
            <a:ext cx="10515600" cy="1325563"/>
          </a:xfrm>
        </p:spPr>
        <p:txBody>
          <a:bodyPr/>
          <a:lstStyle/>
          <a:p>
            <a:r>
              <a:rPr lang="en-US" dirty="0"/>
              <a:t>Data Flow Diagram</a:t>
            </a:r>
          </a:p>
        </p:txBody>
      </p:sp>
      <p:pic>
        <p:nvPicPr>
          <p:cNvPr id="5" name="Picture 4">
            <a:extLst>
              <a:ext uri="{FF2B5EF4-FFF2-40B4-BE49-F238E27FC236}">
                <a16:creationId xmlns:a16="http://schemas.microsoft.com/office/drawing/2014/main" id="{A1FCCF73-46FC-D06E-9650-8F22EA72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659448"/>
            <a:ext cx="9152512" cy="6198552"/>
          </a:xfrm>
          <a:prstGeom prst="rect">
            <a:avLst/>
          </a:prstGeom>
        </p:spPr>
      </p:pic>
    </p:spTree>
    <p:extLst>
      <p:ext uri="{BB962C8B-B14F-4D97-AF65-F5344CB8AC3E}">
        <p14:creationId xmlns:p14="http://schemas.microsoft.com/office/powerpoint/2010/main" val="1928387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8D6D-5659-4BF9-D04A-FA826ACCC2D2}"/>
              </a:ext>
            </a:extLst>
          </p:cNvPr>
          <p:cNvSpPr>
            <a:spLocks noGrp="1"/>
          </p:cNvSpPr>
          <p:nvPr>
            <p:ph type="title"/>
          </p:nvPr>
        </p:nvSpPr>
        <p:spPr>
          <a:xfrm>
            <a:off x="299976" y="196086"/>
            <a:ext cx="10515600" cy="673100"/>
          </a:xfrm>
        </p:spPr>
        <p:txBody>
          <a:bodyPr>
            <a:normAutofit fontScale="90000"/>
          </a:bodyPr>
          <a:lstStyle/>
          <a:p>
            <a:r>
              <a:rPr lang="en-US" dirty="0"/>
              <a:t>A. Scheduling System</a:t>
            </a:r>
            <a:endParaRPr lang="en-IN" dirty="0"/>
          </a:p>
        </p:txBody>
      </p:sp>
      <p:pic>
        <p:nvPicPr>
          <p:cNvPr id="4" name="Picture 3">
            <a:extLst>
              <a:ext uri="{FF2B5EF4-FFF2-40B4-BE49-F238E27FC236}">
                <a16:creationId xmlns:a16="http://schemas.microsoft.com/office/drawing/2014/main" id="{ECB0AC8C-3C35-F565-8CCF-4FE56B069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737" y="828675"/>
            <a:ext cx="8772525" cy="5200650"/>
          </a:xfrm>
          <a:prstGeom prst="rect">
            <a:avLst/>
          </a:prstGeom>
        </p:spPr>
      </p:pic>
    </p:spTree>
    <p:extLst>
      <p:ext uri="{BB962C8B-B14F-4D97-AF65-F5344CB8AC3E}">
        <p14:creationId xmlns:p14="http://schemas.microsoft.com/office/powerpoint/2010/main" val="161614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E27F-59E8-391B-5F5B-5B304E1C15C5}"/>
              </a:ext>
            </a:extLst>
          </p:cNvPr>
          <p:cNvSpPr>
            <a:spLocks noGrp="1"/>
          </p:cNvSpPr>
          <p:nvPr>
            <p:ph type="title"/>
          </p:nvPr>
        </p:nvSpPr>
        <p:spPr>
          <a:xfrm>
            <a:off x="230529" y="215137"/>
            <a:ext cx="10515600" cy="654050"/>
          </a:xfrm>
        </p:spPr>
        <p:txBody>
          <a:bodyPr>
            <a:normAutofit fontScale="90000"/>
          </a:bodyPr>
          <a:lstStyle/>
          <a:p>
            <a:r>
              <a:rPr lang="en-IN" dirty="0"/>
              <a:t>B. Sample Collection System</a:t>
            </a:r>
          </a:p>
        </p:txBody>
      </p:sp>
      <p:pic>
        <p:nvPicPr>
          <p:cNvPr id="4" name="Picture 3">
            <a:extLst>
              <a:ext uri="{FF2B5EF4-FFF2-40B4-BE49-F238E27FC236}">
                <a16:creationId xmlns:a16="http://schemas.microsoft.com/office/drawing/2014/main" id="{557E5F61-BA7B-57C5-4C78-52E248276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62" y="1138237"/>
            <a:ext cx="9058275" cy="4581525"/>
          </a:xfrm>
          <a:prstGeom prst="rect">
            <a:avLst/>
          </a:prstGeom>
        </p:spPr>
      </p:pic>
    </p:spTree>
    <p:extLst>
      <p:ext uri="{BB962C8B-B14F-4D97-AF65-F5344CB8AC3E}">
        <p14:creationId xmlns:p14="http://schemas.microsoft.com/office/powerpoint/2010/main" val="72381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50C-C8C6-0E59-A08D-09AB1D73B8F5}"/>
              </a:ext>
            </a:extLst>
          </p:cNvPr>
          <p:cNvSpPr>
            <a:spLocks noGrp="1"/>
          </p:cNvSpPr>
          <p:nvPr>
            <p:ph type="title"/>
          </p:nvPr>
        </p:nvSpPr>
        <p:spPr>
          <a:xfrm>
            <a:off x="230529" y="208022"/>
            <a:ext cx="10515600" cy="530225"/>
          </a:xfrm>
        </p:spPr>
        <p:txBody>
          <a:bodyPr>
            <a:normAutofit fontScale="90000"/>
          </a:bodyPr>
          <a:lstStyle/>
          <a:p>
            <a:r>
              <a:rPr lang="en-IN" dirty="0"/>
              <a:t>C. Diagnostic System</a:t>
            </a:r>
          </a:p>
        </p:txBody>
      </p:sp>
      <p:pic>
        <p:nvPicPr>
          <p:cNvPr id="4" name="Picture 3">
            <a:extLst>
              <a:ext uri="{FF2B5EF4-FFF2-40B4-BE49-F238E27FC236}">
                <a16:creationId xmlns:a16="http://schemas.microsoft.com/office/drawing/2014/main" id="{3D28837B-874E-8B36-50EA-6D13DEF3B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112" y="900112"/>
            <a:ext cx="9629775" cy="5057775"/>
          </a:xfrm>
          <a:prstGeom prst="rect">
            <a:avLst/>
          </a:prstGeom>
        </p:spPr>
      </p:pic>
    </p:spTree>
    <p:extLst>
      <p:ext uri="{BB962C8B-B14F-4D97-AF65-F5344CB8AC3E}">
        <p14:creationId xmlns:p14="http://schemas.microsoft.com/office/powerpoint/2010/main" val="114292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33D0-ADF5-08B2-AC5F-C7FF3F727A62}"/>
              </a:ext>
            </a:extLst>
          </p:cNvPr>
          <p:cNvSpPr>
            <a:spLocks noGrp="1"/>
          </p:cNvSpPr>
          <p:nvPr>
            <p:ph type="title"/>
          </p:nvPr>
        </p:nvSpPr>
        <p:spPr>
          <a:xfrm>
            <a:off x="282615" y="159675"/>
            <a:ext cx="10515600" cy="692150"/>
          </a:xfrm>
        </p:spPr>
        <p:txBody>
          <a:bodyPr>
            <a:normAutofit fontScale="90000"/>
          </a:bodyPr>
          <a:lstStyle/>
          <a:p>
            <a:r>
              <a:rPr lang="en-IN" dirty="0"/>
              <a:t>D. Reporting System</a:t>
            </a:r>
          </a:p>
        </p:txBody>
      </p:sp>
      <p:pic>
        <p:nvPicPr>
          <p:cNvPr id="6" name="Picture 5">
            <a:extLst>
              <a:ext uri="{FF2B5EF4-FFF2-40B4-BE49-F238E27FC236}">
                <a16:creationId xmlns:a16="http://schemas.microsoft.com/office/drawing/2014/main" id="{1A432B28-8F85-7511-3987-B0562280F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61" y="995362"/>
            <a:ext cx="9058275" cy="4867275"/>
          </a:xfrm>
          <a:prstGeom prst="rect">
            <a:avLst/>
          </a:prstGeom>
        </p:spPr>
      </p:pic>
    </p:spTree>
    <p:extLst>
      <p:ext uri="{BB962C8B-B14F-4D97-AF65-F5344CB8AC3E}">
        <p14:creationId xmlns:p14="http://schemas.microsoft.com/office/powerpoint/2010/main" val="16688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4BFF-41B7-2B44-B65D-E1B531BDF0BF}"/>
              </a:ext>
            </a:extLst>
          </p:cNvPr>
          <p:cNvSpPr>
            <a:spLocks noGrp="1"/>
          </p:cNvSpPr>
          <p:nvPr>
            <p:ph type="title"/>
          </p:nvPr>
        </p:nvSpPr>
        <p:spPr>
          <a:xfrm>
            <a:off x="242104" y="286273"/>
            <a:ext cx="10515600" cy="473075"/>
          </a:xfrm>
        </p:spPr>
        <p:txBody>
          <a:bodyPr>
            <a:normAutofit fontScale="90000"/>
          </a:bodyPr>
          <a:lstStyle/>
          <a:p>
            <a:r>
              <a:rPr lang="en-IN" dirty="0"/>
              <a:t>E. Inventory Manager</a:t>
            </a:r>
          </a:p>
        </p:txBody>
      </p:sp>
      <p:pic>
        <p:nvPicPr>
          <p:cNvPr id="4" name="Picture 3">
            <a:extLst>
              <a:ext uri="{FF2B5EF4-FFF2-40B4-BE49-F238E27FC236}">
                <a16:creationId xmlns:a16="http://schemas.microsoft.com/office/drawing/2014/main" id="{3CF8E418-B42C-1099-23FB-17B18B9C0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090612"/>
            <a:ext cx="9725025" cy="4676775"/>
          </a:xfrm>
          <a:prstGeom prst="rect">
            <a:avLst/>
          </a:prstGeom>
        </p:spPr>
      </p:pic>
    </p:spTree>
    <p:extLst>
      <p:ext uri="{BB962C8B-B14F-4D97-AF65-F5344CB8AC3E}">
        <p14:creationId xmlns:p14="http://schemas.microsoft.com/office/powerpoint/2010/main" val="57096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7887-E64F-EBF9-8ACF-E3DAB11DCF62}"/>
              </a:ext>
            </a:extLst>
          </p:cNvPr>
          <p:cNvSpPr>
            <a:spLocks noGrp="1"/>
          </p:cNvSpPr>
          <p:nvPr>
            <p:ph type="title"/>
          </p:nvPr>
        </p:nvSpPr>
        <p:spPr>
          <a:xfrm>
            <a:off x="259466" y="316536"/>
            <a:ext cx="10515600" cy="482600"/>
          </a:xfrm>
        </p:spPr>
        <p:txBody>
          <a:bodyPr>
            <a:normAutofit fontScale="90000"/>
          </a:bodyPr>
          <a:lstStyle/>
          <a:p>
            <a:r>
              <a:rPr lang="en-IN" dirty="0"/>
              <a:t>F. Notification System</a:t>
            </a:r>
          </a:p>
        </p:txBody>
      </p:sp>
      <p:pic>
        <p:nvPicPr>
          <p:cNvPr id="4" name="Picture 3">
            <a:extLst>
              <a:ext uri="{FF2B5EF4-FFF2-40B4-BE49-F238E27FC236}">
                <a16:creationId xmlns:a16="http://schemas.microsoft.com/office/drawing/2014/main" id="{48C2D2B2-4209-70ED-65E9-C7F343E2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5" y="723901"/>
            <a:ext cx="10391775" cy="5534025"/>
          </a:xfrm>
          <a:prstGeom prst="rect">
            <a:avLst/>
          </a:prstGeom>
        </p:spPr>
      </p:pic>
    </p:spTree>
    <p:extLst>
      <p:ext uri="{BB962C8B-B14F-4D97-AF65-F5344CB8AC3E}">
        <p14:creationId xmlns:p14="http://schemas.microsoft.com/office/powerpoint/2010/main" val="361127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89D8-9E21-C80D-8463-38F8E44C4569}"/>
              </a:ext>
            </a:extLst>
          </p:cNvPr>
          <p:cNvSpPr>
            <a:spLocks noGrp="1"/>
          </p:cNvSpPr>
          <p:nvPr>
            <p:ph type="title"/>
          </p:nvPr>
        </p:nvSpPr>
        <p:spPr>
          <a:xfrm>
            <a:off x="3355693" y="3183561"/>
            <a:ext cx="10515600" cy="1325563"/>
          </a:xfrm>
        </p:spPr>
        <p:txBody>
          <a:bodyPr/>
          <a:lstStyle/>
          <a:p>
            <a:r>
              <a:rPr lang="en-US" dirty="0"/>
              <a:t>Functional</a:t>
            </a:r>
          </a:p>
        </p:txBody>
      </p:sp>
    </p:spTree>
    <p:extLst>
      <p:ext uri="{BB962C8B-B14F-4D97-AF65-F5344CB8AC3E}">
        <p14:creationId xmlns:p14="http://schemas.microsoft.com/office/powerpoint/2010/main" val="24250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FC9B-0233-29A5-01D1-C780F3F37EED}"/>
              </a:ext>
            </a:extLst>
          </p:cNvPr>
          <p:cNvSpPr>
            <a:spLocks noGrp="1"/>
          </p:cNvSpPr>
          <p:nvPr>
            <p:ph type="title"/>
          </p:nvPr>
        </p:nvSpPr>
        <p:spPr>
          <a:xfrm>
            <a:off x="170727" y="0"/>
            <a:ext cx="11049000" cy="977900"/>
          </a:xfrm>
        </p:spPr>
        <p:txBody>
          <a:bodyPr>
            <a:normAutofit fontScale="90000"/>
          </a:bodyPr>
          <a:lstStyle/>
          <a:p>
            <a:r>
              <a:rPr lang="en-US" dirty="0"/>
              <a:t>Use case for Patient Booking an appointment online</a:t>
            </a:r>
            <a:endParaRPr lang="en-IN" dirty="0"/>
          </a:p>
        </p:txBody>
      </p:sp>
      <p:pic>
        <p:nvPicPr>
          <p:cNvPr id="4" name="Picture 3">
            <a:extLst>
              <a:ext uri="{FF2B5EF4-FFF2-40B4-BE49-F238E27FC236}">
                <a16:creationId xmlns:a16="http://schemas.microsoft.com/office/drawing/2014/main" id="{89EF19C8-A04F-B03E-D53A-DD7476A67FC8}"/>
              </a:ext>
            </a:extLst>
          </p:cNvPr>
          <p:cNvPicPr>
            <a:picLocks noChangeAspect="1"/>
          </p:cNvPicPr>
          <p:nvPr/>
        </p:nvPicPr>
        <p:blipFill rotWithShape="1">
          <a:blip r:embed="rId2">
            <a:extLst>
              <a:ext uri="{28A0092B-C50C-407E-A947-70E740481C1C}">
                <a14:useLocalDpi xmlns:a14="http://schemas.microsoft.com/office/drawing/2010/main" val="0"/>
              </a:ext>
            </a:extLst>
          </a:blip>
          <a:srcRect b="6680"/>
          <a:stretch/>
        </p:blipFill>
        <p:spPr>
          <a:xfrm>
            <a:off x="2547937" y="954881"/>
            <a:ext cx="7096125" cy="5769950"/>
          </a:xfrm>
          <a:prstGeom prst="rect">
            <a:avLst/>
          </a:prstGeom>
        </p:spPr>
      </p:pic>
    </p:spTree>
    <p:extLst>
      <p:ext uri="{BB962C8B-B14F-4D97-AF65-F5344CB8AC3E}">
        <p14:creationId xmlns:p14="http://schemas.microsoft.com/office/powerpoint/2010/main" val="102756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3708-2C47-EEA6-11A3-E4FD305D2291}"/>
              </a:ext>
            </a:extLst>
          </p:cNvPr>
          <p:cNvSpPr>
            <a:spLocks noGrp="1"/>
          </p:cNvSpPr>
          <p:nvPr>
            <p:ph type="title"/>
          </p:nvPr>
        </p:nvSpPr>
        <p:spPr>
          <a:xfrm>
            <a:off x="838200" y="231775"/>
            <a:ext cx="10515600" cy="682625"/>
          </a:xfrm>
        </p:spPr>
        <p:txBody>
          <a:bodyPr>
            <a:normAutofit fontScale="90000"/>
          </a:bodyPr>
          <a:lstStyle/>
          <a:p>
            <a:r>
              <a:rPr lang="en-IN" dirty="0"/>
              <a:t>MSC for patient self registration online </a:t>
            </a:r>
          </a:p>
        </p:txBody>
      </p:sp>
      <p:pic>
        <p:nvPicPr>
          <p:cNvPr id="4" name="Picture 3">
            <a:extLst>
              <a:ext uri="{FF2B5EF4-FFF2-40B4-BE49-F238E27FC236}">
                <a16:creationId xmlns:a16="http://schemas.microsoft.com/office/drawing/2014/main" id="{A4FC66E9-8318-4FCA-98A7-22B5861846A3}"/>
              </a:ext>
            </a:extLst>
          </p:cNvPr>
          <p:cNvPicPr>
            <a:picLocks noChangeAspect="1"/>
          </p:cNvPicPr>
          <p:nvPr/>
        </p:nvPicPr>
        <p:blipFill rotWithShape="1">
          <a:blip r:embed="rId2">
            <a:extLst>
              <a:ext uri="{28A0092B-C50C-407E-A947-70E740481C1C}">
                <a14:useLocalDpi xmlns:a14="http://schemas.microsoft.com/office/drawing/2010/main" val="0"/>
              </a:ext>
            </a:extLst>
          </a:blip>
          <a:srcRect b="12674"/>
          <a:stretch/>
        </p:blipFill>
        <p:spPr>
          <a:xfrm>
            <a:off x="2185987" y="1345406"/>
            <a:ext cx="7820025" cy="4167188"/>
          </a:xfrm>
          <a:prstGeom prst="rect">
            <a:avLst/>
          </a:prstGeom>
        </p:spPr>
      </p:pic>
    </p:spTree>
    <p:extLst>
      <p:ext uri="{BB962C8B-B14F-4D97-AF65-F5344CB8AC3E}">
        <p14:creationId xmlns:p14="http://schemas.microsoft.com/office/powerpoint/2010/main" val="1164074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E488-57C1-DB56-355C-8646FBB23C04}"/>
              </a:ext>
            </a:extLst>
          </p:cNvPr>
          <p:cNvSpPr>
            <a:spLocks noGrp="1"/>
          </p:cNvSpPr>
          <p:nvPr>
            <p:ph type="title"/>
          </p:nvPr>
        </p:nvSpPr>
        <p:spPr/>
        <p:txBody>
          <a:bodyPr/>
          <a:lstStyle/>
          <a:p>
            <a:r>
              <a:rPr lang="en-US" dirty="0"/>
              <a:t>Problem Statement</a:t>
            </a:r>
          </a:p>
        </p:txBody>
      </p:sp>
      <p:sp>
        <p:nvSpPr>
          <p:cNvPr id="5" name="TextBox 4">
            <a:extLst>
              <a:ext uri="{FF2B5EF4-FFF2-40B4-BE49-F238E27FC236}">
                <a16:creationId xmlns:a16="http://schemas.microsoft.com/office/drawing/2014/main" id="{7194861C-2C14-FAC5-88A8-10B7A0F782AA}"/>
              </a:ext>
            </a:extLst>
          </p:cNvPr>
          <p:cNvSpPr txBox="1"/>
          <p:nvPr/>
        </p:nvSpPr>
        <p:spPr>
          <a:xfrm>
            <a:off x="838198" y="3577387"/>
            <a:ext cx="10794357" cy="1200329"/>
          </a:xfrm>
          <a:prstGeom prst="rect">
            <a:avLst/>
          </a:prstGeom>
          <a:noFill/>
        </p:spPr>
        <p:txBody>
          <a:bodyPr wrap="square">
            <a:spAutoFit/>
          </a:bodyPr>
          <a:lstStyle/>
          <a:p>
            <a:pPr algn="just"/>
            <a:r>
              <a:rPr lang="en-US" b="0" i="0" dirty="0">
                <a:effectLst/>
              </a:rPr>
              <a:t>The key features of DiagnoGenie include inventory management, scheduling and tracking of tests, management of lab equipment, user access controls and permissions, and reporting and analytics for quality control and process improvement.</a:t>
            </a:r>
            <a:r>
              <a:rPr lang="en-US" dirty="0"/>
              <a:t> It allows the end users to manage everything electronically, view tasks, and take control of them without having to search for the paperwork again in various protocols and file formats. </a:t>
            </a:r>
          </a:p>
        </p:txBody>
      </p:sp>
      <p:sp>
        <p:nvSpPr>
          <p:cNvPr id="7" name="TextBox 6">
            <a:extLst>
              <a:ext uri="{FF2B5EF4-FFF2-40B4-BE49-F238E27FC236}">
                <a16:creationId xmlns:a16="http://schemas.microsoft.com/office/drawing/2014/main" id="{5E909E2C-D599-1855-EF6E-9E6B4D51B52E}"/>
              </a:ext>
            </a:extLst>
          </p:cNvPr>
          <p:cNvSpPr txBox="1"/>
          <p:nvPr/>
        </p:nvSpPr>
        <p:spPr>
          <a:xfrm>
            <a:off x="838200" y="1526287"/>
            <a:ext cx="10933253" cy="923330"/>
          </a:xfrm>
          <a:prstGeom prst="rect">
            <a:avLst/>
          </a:prstGeom>
          <a:noFill/>
        </p:spPr>
        <p:txBody>
          <a:bodyPr wrap="square">
            <a:spAutoFit/>
          </a:bodyPr>
          <a:lstStyle/>
          <a:p>
            <a:pPr algn="just"/>
            <a:r>
              <a:rPr lang="en-US" b="0" i="0" dirty="0">
                <a:effectLst/>
              </a:rPr>
              <a:t>Managing a laboratory involves a lot of tasks such as tracking inventory, scheduling tests, managing lab equipment, and ensuring compliance with safety regulations. This can be a time-consuming and complex process. Inefficient management of a laboratory can lead to wasted resources, inaccurate results, and potential safety risks.</a:t>
            </a:r>
            <a:endParaRPr lang="en-US" dirty="0"/>
          </a:p>
        </p:txBody>
      </p:sp>
      <p:sp>
        <p:nvSpPr>
          <p:cNvPr id="9" name="TextBox 8">
            <a:extLst>
              <a:ext uri="{FF2B5EF4-FFF2-40B4-BE49-F238E27FC236}">
                <a16:creationId xmlns:a16="http://schemas.microsoft.com/office/drawing/2014/main" id="{85F6B6D3-944C-9260-30AA-A93201769633}"/>
              </a:ext>
            </a:extLst>
          </p:cNvPr>
          <p:cNvSpPr txBox="1"/>
          <p:nvPr/>
        </p:nvSpPr>
        <p:spPr>
          <a:xfrm>
            <a:off x="838198" y="2654057"/>
            <a:ext cx="10794357" cy="646331"/>
          </a:xfrm>
          <a:prstGeom prst="rect">
            <a:avLst/>
          </a:prstGeom>
          <a:noFill/>
        </p:spPr>
        <p:txBody>
          <a:bodyPr wrap="square">
            <a:spAutoFit/>
          </a:bodyPr>
          <a:lstStyle/>
          <a:p>
            <a:pPr algn="just"/>
            <a:r>
              <a:rPr lang="en-US" b="0" i="0" dirty="0">
                <a:effectLst/>
              </a:rPr>
              <a:t>To overcome these challenges, there is a need for a laboratory manager software that can streamline the management of laboratory operations, increase efficiency, and ensure accurate and timely test results.</a:t>
            </a:r>
            <a:endParaRPr lang="en-US" dirty="0"/>
          </a:p>
        </p:txBody>
      </p:sp>
    </p:spTree>
    <p:extLst>
      <p:ext uri="{BB962C8B-B14F-4D97-AF65-F5344CB8AC3E}">
        <p14:creationId xmlns:p14="http://schemas.microsoft.com/office/powerpoint/2010/main" val="982881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2AF8-50F8-0E36-48A5-AF28DAC62BCC}"/>
              </a:ext>
            </a:extLst>
          </p:cNvPr>
          <p:cNvSpPr>
            <a:spLocks noGrp="1"/>
          </p:cNvSpPr>
          <p:nvPr>
            <p:ph type="title"/>
          </p:nvPr>
        </p:nvSpPr>
        <p:spPr>
          <a:xfrm>
            <a:off x="838200" y="250825"/>
            <a:ext cx="10515600" cy="434975"/>
          </a:xfrm>
        </p:spPr>
        <p:txBody>
          <a:bodyPr>
            <a:normAutofit fontScale="90000"/>
          </a:bodyPr>
          <a:lstStyle/>
          <a:p>
            <a:r>
              <a:rPr lang="en-IN" dirty="0"/>
              <a:t>MSC for User login</a:t>
            </a:r>
          </a:p>
        </p:txBody>
      </p:sp>
      <p:pic>
        <p:nvPicPr>
          <p:cNvPr id="4" name="Picture 3">
            <a:extLst>
              <a:ext uri="{FF2B5EF4-FFF2-40B4-BE49-F238E27FC236}">
                <a16:creationId xmlns:a16="http://schemas.microsoft.com/office/drawing/2014/main" id="{25AB23AA-2284-0897-DB8A-CA47D6AE6C9F}"/>
              </a:ext>
            </a:extLst>
          </p:cNvPr>
          <p:cNvPicPr>
            <a:picLocks noChangeAspect="1"/>
          </p:cNvPicPr>
          <p:nvPr/>
        </p:nvPicPr>
        <p:blipFill rotWithShape="1">
          <a:blip r:embed="rId2">
            <a:extLst>
              <a:ext uri="{28A0092B-C50C-407E-A947-70E740481C1C}">
                <a14:useLocalDpi xmlns:a14="http://schemas.microsoft.com/office/drawing/2010/main" val="0"/>
              </a:ext>
            </a:extLst>
          </a:blip>
          <a:srcRect b="9438"/>
          <a:stretch/>
        </p:blipFill>
        <p:spPr>
          <a:xfrm>
            <a:off x="2947987" y="1077912"/>
            <a:ext cx="6296025" cy="5529263"/>
          </a:xfrm>
          <a:prstGeom prst="rect">
            <a:avLst/>
          </a:prstGeom>
        </p:spPr>
      </p:pic>
    </p:spTree>
    <p:extLst>
      <p:ext uri="{BB962C8B-B14F-4D97-AF65-F5344CB8AC3E}">
        <p14:creationId xmlns:p14="http://schemas.microsoft.com/office/powerpoint/2010/main" val="1619627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057F25E-556F-A760-A265-581401B687D5}"/>
              </a:ext>
            </a:extLst>
          </p:cNvPr>
          <p:cNvPicPr>
            <a:picLocks noChangeAspect="1"/>
          </p:cNvPicPr>
          <p:nvPr/>
        </p:nvPicPr>
        <p:blipFill rotWithShape="1">
          <a:blip r:embed="rId2">
            <a:extLst>
              <a:ext uri="{28A0092B-C50C-407E-A947-70E740481C1C}">
                <a14:useLocalDpi xmlns:a14="http://schemas.microsoft.com/office/drawing/2010/main" val="0"/>
              </a:ext>
            </a:extLst>
          </a:blip>
          <a:srcRect b="10261"/>
          <a:stretch/>
        </p:blipFill>
        <p:spPr>
          <a:xfrm>
            <a:off x="1662112" y="1138237"/>
            <a:ext cx="8867775" cy="4581525"/>
          </a:xfrm>
          <a:prstGeom prst="rect">
            <a:avLst/>
          </a:prstGeom>
        </p:spPr>
      </p:pic>
      <p:sp>
        <p:nvSpPr>
          <p:cNvPr id="24" name="Title 23">
            <a:extLst>
              <a:ext uri="{FF2B5EF4-FFF2-40B4-BE49-F238E27FC236}">
                <a16:creationId xmlns:a16="http://schemas.microsoft.com/office/drawing/2014/main" id="{995D2D1F-D003-9AF2-F800-BE58C1ADE4F2}"/>
              </a:ext>
            </a:extLst>
          </p:cNvPr>
          <p:cNvSpPr>
            <a:spLocks noGrp="1"/>
          </p:cNvSpPr>
          <p:nvPr>
            <p:ph type="title"/>
          </p:nvPr>
        </p:nvSpPr>
        <p:spPr>
          <a:xfrm>
            <a:off x="838199" y="0"/>
            <a:ext cx="10515600" cy="1076325"/>
          </a:xfrm>
        </p:spPr>
        <p:txBody>
          <a:bodyPr/>
          <a:lstStyle/>
          <a:p>
            <a:r>
              <a:rPr lang="en-US" dirty="0"/>
              <a:t>MSC for patient booking appointment online</a:t>
            </a:r>
            <a:endParaRPr lang="en-IN" dirty="0"/>
          </a:p>
        </p:txBody>
      </p:sp>
    </p:spTree>
    <p:extLst>
      <p:ext uri="{BB962C8B-B14F-4D97-AF65-F5344CB8AC3E}">
        <p14:creationId xmlns:p14="http://schemas.microsoft.com/office/powerpoint/2010/main" val="172543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4135-EBE9-8BC0-0C77-051E584CCBC2}"/>
              </a:ext>
            </a:extLst>
          </p:cNvPr>
          <p:cNvSpPr>
            <a:spLocks noGrp="1"/>
          </p:cNvSpPr>
          <p:nvPr>
            <p:ph type="title"/>
          </p:nvPr>
        </p:nvSpPr>
        <p:spPr>
          <a:xfrm>
            <a:off x="161924" y="-115747"/>
            <a:ext cx="11868150" cy="1187449"/>
          </a:xfrm>
        </p:spPr>
        <p:txBody>
          <a:bodyPr>
            <a:normAutofit fontScale="90000"/>
          </a:bodyPr>
          <a:lstStyle/>
          <a:p>
            <a:r>
              <a:rPr lang="en-US" dirty="0"/>
              <a:t>Use case for Receptionist Booking a walk-in appointment</a:t>
            </a:r>
            <a:endParaRPr lang="en-IN" dirty="0"/>
          </a:p>
        </p:txBody>
      </p:sp>
      <p:pic>
        <p:nvPicPr>
          <p:cNvPr id="4" name="Picture 3">
            <a:extLst>
              <a:ext uri="{FF2B5EF4-FFF2-40B4-BE49-F238E27FC236}">
                <a16:creationId xmlns:a16="http://schemas.microsoft.com/office/drawing/2014/main" id="{564435C4-7176-87D8-9ED5-8BC600D0750B}"/>
              </a:ext>
            </a:extLst>
          </p:cNvPr>
          <p:cNvPicPr>
            <a:picLocks noChangeAspect="1"/>
          </p:cNvPicPr>
          <p:nvPr/>
        </p:nvPicPr>
        <p:blipFill rotWithShape="1">
          <a:blip r:embed="rId2">
            <a:extLst>
              <a:ext uri="{28A0092B-C50C-407E-A947-70E740481C1C}">
                <a14:useLocalDpi xmlns:a14="http://schemas.microsoft.com/office/drawing/2010/main" val="0"/>
              </a:ext>
            </a:extLst>
          </a:blip>
          <a:srcRect b="8195"/>
          <a:stretch/>
        </p:blipFill>
        <p:spPr>
          <a:xfrm>
            <a:off x="2721023" y="842963"/>
            <a:ext cx="6749953" cy="6015037"/>
          </a:xfrm>
          <a:prstGeom prst="rect">
            <a:avLst/>
          </a:prstGeom>
        </p:spPr>
      </p:pic>
    </p:spTree>
    <p:extLst>
      <p:ext uri="{BB962C8B-B14F-4D97-AF65-F5344CB8AC3E}">
        <p14:creationId xmlns:p14="http://schemas.microsoft.com/office/powerpoint/2010/main" val="1330401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5CAC-14A1-FD0A-D157-44DEFD4A79AE}"/>
              </a:ext>
            </a:extLst>
          </p:cNvPr>
          <p:cNvSpPr>
            <a:spLocks noGrp="1"/>
          </p:cNvSpPr>
          <p:nvPr>
            <p:ph type="title"/>
          </p:nvPr>
        </p:nvSpPr>
        <p:spPr>
          <a:xfrm>
            <a:off x="838200" y="1"/>
            <a:ext cx="10515600" cy="800100"/>
          </a:xfrm>
        </p:spPr>
        <p:txBody>
          <a:bodyPr/>
          <a:lstStyle/>
          <a:p>
            <a:r>
              <a:rPr lang="en-US" dirty="0"/>
              <a:t>MSC for patient walk-in appointment</a:t>
            </a:r>
            <a:endParaRPr lang="en-IN" dirty="0"/>
          </a:p>
        </p:txBody>
      </p:sp>
      <p:sp>
        <p:nvSpPr>
          <p:cNvPr id="5" name="TextBox 4">
            <a:extLst>
              <a:ext uri="{FF2B5EF4-FFF2-40B4-BE49-F238E27FC236}">
                <a16:creationId xmlns:a16="http://schemas.microsoft.com/office/drawing/2014/main" id="{6B1B7534-FE69-F6C2-F5EF-281D1BA75B85}"/>
              </a:ext>
            </a:extLst>
          </p:cNvPr>
          <p:cNvSpPr txBox="1"/>
          <p:nvPr/>
        </p:nvSpPr>
        <p:spPr>
          <a:xfrm>
            <a:off x="7470011" y="6286500"/>
            <a:ext cx="6096964" cy="369332"/>
          </a:xfrm>
          <a:prstGeom prst="rect">
            <a:avLst/>
          </a:prstGeom>
          <a:noFill/>
        </p:spPr>
        <p:txBody>
          <a:bodyPr wrap="square">
            <a:spAutoFit/>
          </a:bodyPr>
          <a:lstStyle/>
          <a:p>
            <a:r>
              <a:rPr lang="en-US" b="0" i="0" dirty="0">
                <a:solidFill>
                  <a:srgbClr val="040C28"/>
                </a:solidFill>
                <a:effectLst/>
                <a:latin typeface="Google Sans"/>
              </a:rPr>
              <a:t>NDC - </a:t>
            </a:r>
            <a:r>
              <a:rPr lang="en-US" b="0" i="0" dirty="0">
                <a:solidFill>
                  <a:srgbClr val="374151"/>
                </a:solidFill>
                <a:effectLst/>
                <a:latin typeface="Söhne"/>
              </a:rPr>
              <a:t>New Distribution Capability protocol</a:t>
            </a:r>
            <a:endParaRPr lang="en-US" dirty="0"/>
          </a:p>
        </p:txBody>
      </p:sp>
      <p:pic>
        <p:nvPicPr>
          <p:cNvPr id="7" name="Picture 6">
            <a:extLst>
              <a:ext uri="{FF2B5EF4-FFF2-40B4-BE49-F238E27FC236}">
                <a16:creationId xmlns:a16="http://schemas.microsoft.com/office/drawing/2014/main" id="{92C92CE8-E4C9-4EB3-6111-F164FF47FF3C}"/>
              </a:ext>
            </a:extLst>
          </p:cNvPr>
          <p:cNvPicPr>
            <a:picLocks noChangeAspect="1"/>
          </p:cNvPicPr>
          <p:nvPr/>
        </p:nvPicPr>
        <p:blipFill rotWithShape="1">
          <a:blip r:embed="rId2">
            <a:extLst>
              <a:ext uri="{28A0092B-C50C-407E-A947-70E740481C1C}">
                <a14:useLocalDpi xmlns:a14="http://schemas.microsoft.com/office/drawing/2010/main" val="0"/>
              </a:ext>
            </a:extLst>
          </a:blip>
          <a:srcRect b="7899"/>
          <a:stretch/>
        </p:blipFill>
        <p:spPr>
          <a:xfrm>
            <a:off x="1219200" y="707091"/>
            <a:ext cx="9753600" cy="5579409"/>
          </a:xfrm>
          <a:prstGeom prst="rect">
            <a:avLst/>
          </a:prstGeom>
        </p:spPr>
      </p:pic>
    </p:spTree>
    <p:extLst>
      <p:ext uri="{BB962C8B-B14F-4D97-AF65-F5344CB8AC3E}">
        <p14:creationId xmlns:p14="http://schemas.microsoft.com/office/powerpoint/2010/main" val="3696780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23D8-4E5B-D37F-8E2B-3A80E760F735}"/>
              </a:ext>
            </a:extLst>
          </p:cNvPr>
          <p:cNvSpPr>
            <a:spLocks noGrp="1"/>
          </p:cNvSpPr>
          <p:nvPr>
            <p:ph type="title"/>
          </p:nvPr>
        </p:nvSpPr>
        <p:spPr>
          <a:xfrm>
            <a:off x="52086" y="1"/>
            <a:ext cx="12031884" cy="1409699"/>
          </a:xfrm>
        </p:spPr>
        <p:txBody>
          <a:bodyPr>
            <a:normAutofit/>
          </a:bodyPr>
          <a:lstStyle/>
          <a:p>
            <a:r>
              <a:rPr lang="en-US" sz="3200" dirty="0"/>
              <a:t>Use case for Lab Assistant Interacting with the system in Sample Collection System</a:t>
            </a:r>
            <a:endParaRPr lang="en-IN" sz="3200" dirty="0"/>
          </a:p>
        </p:txBody>
      </p:sp>
      <p:pic>
        <p:nvPicPr>
          <p:cNvPr id="4" name="Picture 3">
            <a:extLst>
              <a:ext uri="{FF2B5EF4-FFF2-40B4-BE49-F238E27FC236}">
                <a16:creationId xmlns:a16="http://schemas.microsoft.com/office/drawing/2014/main" id="{71EADA4F-75A4-2AE3-D554-A52033319E54}"/>
              </a:ext>
            </a:extLst>
          </p:cNvPr>
          <p:cNvPicPr>
            <a:picLocks noChangeAspect="1"/>
          </p:cNvPicPr>
          <p:nvPr/>
        </p:nvPicPr>
        <p:blipFill rotWithShape="1">
          <a:blip r:embed="rId2">
            <a:extLst>
              <a:ext uri="{28A0092B-C50C-407E-A947-70E740481C1C}">
                <a14:useLocalDpi xmlns:a14="http://schemas.microsoft.com/office/drawing/2010/main" val="0"/>
              </a:ext>
            </a:extLst>
          </a:blip>
          <a:srcRect b="8970"/>
          <a:stretch/>
        </p:blipFill>
        <p:spPr>
          <a:xfrm>
            <a:off x="2757487" y="1300162"/>
            <a:ext cx="6677025" cy="5557838"/>
          </a:xfrm>
          <a:prstGeom prst="rect">
            <a:avLst/>
          </a:prstGeom>
        </p:spPr>
      </p:pic>
    </p:spTree>
    <p:extLst>
      <p:ext uri="{BB962C8B-B14F-4D97-AF65-F5344CB8AC3E}">
        <p14:creationId xmlns:p14="http://schemas.microsoft.com/office/powerpoint/2010/main" val="422189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BF5D-3449-730D-AE6B-E342DCA18965}"/>
              </a:ext>
            </a:extLst>
          </p:cNvPr>
          <p:cNvSpPr>
            <a:spLocks noGrp="1"/>
          </p:cNvSpPr>
          <p:nvPr>
            <p:ph type="title"/>
          </p:nvPr>
        </p:nvSpPr>
        <p:spPr>
          <a:xfrm>
            <a:off x="733425" y="0"/>
            <a:ext cx="10515600" cy="663575"/>
          </a:xfrm>
        </p:spPr>
        <p:txBody>
          <a:bodyPr>
            <a:normAutofit fontScale="90000"/>
          </a:bodyPr>
          <a:lstStyle/>
          <a:p>
            <a:r>
              <a:rPr lang="en-US" dirty="0"/>
              <a:t>MSC for Lab Assistant collecting samples</a:t>
            </a:r>
            <a:endParaRPr lang="en-IN" dirty="0"/>
          </a:p>
        </p:txBody>
      </p:sp>
      <p:pic>
        <p:nvPicPr>
          <p:cNvPr id="4" name="Picture 3">
            <a:extLst>
              <a:ext uri="{FF2B5EF4-FFF2-40B4-BE49-F238E27FC236}">
                <a16:creationId xmlns:a16="http://schemas.microsoft.com/office/drawing/2014/main" id="{77816C07-E2E5-0533-8A83-60562C2BF158}"/>
              </a:ext>
            </a:extLst>
          </p:cNvPr>
          <p:cNvPicPr>
            <a:picLocks noChangeAspect="1"/>
          </p:cNvPicPr>
          <p:nvPr/>
        </p:nvPicPr>
        <p:blipFill rotWithShape="1">
          <a:blip r:embed="rId2">
            <a:extLst>
              <a:ext uri="{28A0092B-C50C-407E-A947-70E740481C1C}">
                <a14:useLocalDpi xmlns:a14="http://schemas.microsoft.com/office/drawing/2010/main" val="0"/>
              </a:ext>
            </a:extLst>
          </a:blip>
          <a:srcRect b="8537"/>
          <a:stretch/>
        </p:blipFill>
        <p:spPr>
          <a:xfrm>
            <a:off x="942975" y="571500"/>
            <a:ext cx="10106025" cy="5715000"/>
          </a:xfrm>
          <a:prstGeom prst="rect">
            <a:avLst/>
          </a:prstGeom>
        </p:spPr>
      </p:pic>
      <p:sp>
        <p:nvSpPr>
          <p:cNvPr id="5" name="TextBox 4">
            <a:extLst>
              <a:ext uri="{FF2B5EF4-FFF2-40B4-BE49-F238E27FC236}">
                <a16:creationId xmlns:a16="http://schemas.microsoft.com/office/drawing/2014/main" id="{32A4C234-8396-9FE7-984D-60CF793577DA}"/>
              </a:ext>
            </a:extLst>
          </p:cNvPr>
          <p:cNvSpPr txBox="1"/>
          <p:nvPr/>
        </p:nvSpPr>
        <p:spPr>
          <a:xfrm>
            <a:off x="7470011" y="6286500"/>
            <a:ext cx="6096964" cy="369332"/>
          </a:xfrm>
          <a:prstGeom prst="rect">
            <a:avLst/>
          </a:prstGeom>
          <a:noFill/>
        </p:spPr>
        <p:txBody>
          <a:bodyPr wrap="square">
            <a:spAutoFit/>
          </a:bodyPr>
          <a:lstStyle/>
          <a:p>
            <a:r>
              <a:rPr lang="en-US" b="0" i="0" dirty="0">
                <a:solidFill>
                  <a:srgbClr val="040C28"/>
                </a:solidFill>
                <a:effectLst/>
                <a:latin typeface="Google Sans"/>
              </a:rPr>
              <a:t>IPP - Internet Printing Protocol</a:t>
            </a:r>
            <a:endParaRPr lang="en-US" dirty="0"/>
          </a:p>
        </p:txBody>
      </p:sp>
    </p:spTree>
    <p:extLst>
      <p:ext uri="{BB962C8B-B14F-4D97-AF65-F5344CB8AC3E}">
        <p14:creationId xmlns:p14="http://schemas.microsoft.com/office/powerpoint/2010/main" val="3290313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24AD-B547-F6AB-C473-39EAFAAFEB31}"/>
              </a:ext>
            </a:extLst>
          </p:cNvPr>
          <p:cNvSpPr>
            <a:spLocks noGrp="1"/>
          </p:cNvSpPr>
          <p:nvPr>
            <p:ph type="title"/>
          </p:nvPr>
        </p:nvSpPr>
        <p:spPr>
          <a:xfrm>
            <a:off x="282615" y="0"/>
            <a:ext cx="10515600" cy="949325"/>
          </a:xfrm>
        </p:spPr>
        <p:txBody>
          <a:bodyPr>
            <a:normAutofit fontScale="90000"/>
          </a:bodyPr>
          <a:lstStyle/>
          <a:p>
            <a:r>
              <a:rPr lang="en-US" dirty="0"/>
              <a:t>Use case for Lab Technician performing the test</a:t>
            </a:r>
            <a:endParaRPr lang="en-IN" dirty="0"/>
          </a:p>
        </p:txBody>
      </p:sp>
      <p:pic>
        <p:nvPicPr>
          <p:cNvPr id="4" name="Picture 3">
            <a:extLst>
              <a:ext uri="{FF2B5EF4-FFF2-40B4-BE49-F238E27FC236}">
                <a16:creationId xmlns:a16="http://schemas.microsoft.com/office/drawing/2014/main" id="{9439C8D1-3CB6-AD33-7F49-C5457B52D2F3}"/>
              </a:ext>
            </a:extLst>
          </p:cNvPr>
          <p:cNvPicPr>
            <a:picLocks noChangeAspect="1"/>
          </p:cNvPicPr>
          <p:nvPr/>
        </p:nvPicPr>
        <p:blipFill rotWithShape="1">
          <a:blip r:embed="rId2">
            <a:extLst>
              <a:ext uri="{28A0092B-C50C-407E-A947-70E740481C1C}">
                <a14:useLocalDpi xmlns:a14="http://schemas.microsoft.com/office/drawing/2010/main" val="0"/>
              </a:ext>
            </a:extLst>
          </a:blip>
          <a:srcRect b="9053"/>
          <a:stretch/>
        </p:blipFill>
        <p:spPr>
          <a:xfrm>
            <a:off x="2733675" y="869156"/>
            <a:ext cx="6724650" cy="5119688"/>
          </a:xfrm>
          <a:prstGeom prst="rect">
            <a:avLst/>
          </a:prstGeom>
        </p:spPr>
      </p:pic>
    </p:spTree>
    <p:extLst>
      <p:ext uri="{BB962C8B-B14F-4D97-AF65-F5344CB8AC3E}">
        <p14:creationId xmlns:p14="http://schemas.microsoft.com/office/powerpoint/2010/main" val="4020985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A0F1-5FDE-5AD1-5F88-06E3313F618D}"/>
              </a:ext>
            </a:extLst>
          </p:cNvPr>
          <p:cNvSpPr>
            <a:spLocks noGrp="1"/>
          </p:cNvSpPr>
          <p:nvPr>
            <p:ph type="title"/>
          </p:nvPr>
        </p:nvSpPr>
        <p:spPr>
          <a:xfrm>
            <a:off x="838199" y="165101"/>
            <a:ext cx="10515600" cy="349250"/>
          </a:xfrm>
        </p:spPr>
        <p:txBody>
          <a:bodyPr>
            <a:normAutofit fontScale="90000"/>
          </a:bodyPr>
          <a:lstStyle/>
          <a:p>
            <a:r>
              <a:rPr lang="en-US" dirty="0"/>
              <a:t>MSC for Lab Technician performing test</a:t>
            </a:r>
            <a:endParaRPr lang="en-IN" dirty="0"/>
          </a:p>
        </p:txBody>
      </p:sp>
      <p:pic>
        <p:nvPicPr>
          <p:cNvPr id="6" name="Picture 5">
            <a:extLst>
              <a:ext uri="{FF2B5EF4-FFF2-40B4-BE49-F238E27FC236}">
                <a16:creationId xmlns:a16="http://schemas.microsoft.com/office/drawing/2014/main" id="{435B4414-59D9-E4B1-4538-588894C7F84B}"/>
              </a:ext>
            </a:extLst>
          </p:cNvPr>
          <p:cNvPicPr>
            <a:picLocks noChangeAspect="1"/>
          </p:cNvPicPr>
          <p:nvPr/>
        </p:nvPicPr>
        <p:blipFill rotWithShape="1">
          <a:blip r:embed="rId2">
            <a:extLst>
              <a:ext uri="{28A0092B-C50C-407E-A947-70E740481C1C}">
                <a14:useLocalDpi xmlns:a14="http://schemas.microsoft.com/office/drawing/2010/main" val="0"/>
              </a:ext>
            </a:extLst>
          </a:blip>
          <a:srcRect b="12669"/>
          <a:stretch/>
        </p:blipFill>
        <p:spPr>
          <a:xfrm>
            <a:off x="1042986" y="966787"/>
            <a:ext cx="10106025" cy="4924425"/>
          </a:xfrm>
          <a:prstGeom prst="rect">
            <a:avLst/>
          </a:prstGeom>
        </p:spPr>
      </p:pic>
    </p:spTree>
    <p:extLst>
      <p:ext uri="{BB962C8B-B14F-4D97-AF65-F5344CB8AC3E}">
        <p14:creationId xmlns:p14="http://schemas.microsoft.com/office/powerpoint/2010/main" val="56222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6C5A-04D6-6DA7-8E68-32A28E5F6E44}"/>
              </a:ext>
            </a:extLst>
          </p:cNvPr>
          <p:cNvSpPr>
            <a:spLocks noGrp="1"/>
          </p:cNvSpPr>
          <p:nvPr>
            <p:ph type="title"/>
          </p:nvPr>
        </p:nvSpPr>
        <p:spPr>
          <a:xfrm>
            <a:off x="294190" y="-125593"/>
            <a:ext cx="10515600" cy="1385092"/>
          </a:xfrm>
        </p:spPr>
        <p:txBody>
          <a:bodyPr>
            <a:normAutofit/>
          </a:bodyPr>
          <a:lstStyle/>
          <a:p>
            <a:r>
              <a:rPr lang="en-US" dirty="0"/>
              <a:t>Use case for Accessing the Report</a:t>
            </a:r>
            <a:endParaRPr lang="en-IN" dirty="0"/>
          </a:p>
        </p:txBody>
      </p:sp>
      <p:pic>
        <p:nvPicPr>
          <p:cNvPr id="4" name="Picture 3">
            <a:extLst>
              <a:ext uri="{FF2B5EF4-FFF2-40B4-BE49-F238E27FC236}">
                <a16:creationId xmlns:a16="http://schemas.microsoft.com/office/drawing/2014/main" id="{A7FB5A5F-F5AF-621E-9490-560D763CB12E}"/>
              </a:ext>
            </a:extLst>
          </p:cNvPr>
          <p:cNvPicPr>
            <a:picLocks noChangeAspect="1"/>
          </p:cNvPicPr>
          <p:nvPr/>
        </p:nvPicPr>
        <p:blipFill rotWithShape="1">
          <a:blip r:embed="rId2">
            <a:extLst>
              <a:ext uri="{28A0092B-C50C-407E-A947-70E740481C1C}">
                <a14:useLocalDpi xmlns:a14="http://schemas.microsoft.com/office/drawing/2010/main" val="0"/>
              </a:ext>
            </a:extLst>
          </a:blip>
          <a:srcRect b="12256"/>
          <a:stretch/>
        </p:blipFill>
        <p:spPr>
          <a:xfrm>
            <a:off x="2805112" y="1502568"/>
            <a:ext cx="6581775" cy="3852863"/>
          </a:xfrm>
          <a:prstGeom prst="rect">
            <a:avLst/>
          </a:prstGeom>
        </p:spPr>
      </p:pic>
    </p:spTree>
    <p:extLst>
      <p:ext uri="{BB962C8B-B14F-4D97-AF65-F5344CB8AC3E}">
        <p14:creationId xmlns:p14="http://schemas.microsoft.com/office/powerpoint/2010/main" val="3704409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ABCC-1574-04C7-056F-4AA44CDF39E0}"/>
              </a:ext>
            </a:extLst>
          </p:cNvPr>
          <p:cNvSpPr>
            <a:spLocks noGrp="1"/>
          </p:cNvSpPr>
          <p:nvPr>
            <p:ph type="title"/>
          </p:nvPr>
        </p:nvSpPr>
        <p:spPr>
          <a:xfrm>
            <a:off x="838199" y="191293"/>
            <a:ext cx="10515600" cy="425450"/>
          </a:xfrm>
        </p:spPr>
        <p:txBody>
          <a:bodyPr>
            <a:normAutofit fontScale="90000"/>
          </a:bodyPr>
          <a:lstStyle/>
          <a:p>
            <a:r>
              <a:rPr lang="en-IN" dirty="0"/>
              <a:t>MSC for Reports system</a:t>
            </a:r>
          </a:p>
        </p:txBody>
      </p:sp>
      <p:pic>
        <p:nvPicPr>
          <p:cNvPr id="6" name="Picture 5">
            <a:extLst>
              <a:ext uri="{FF2B5EF4-FFF2-40B4-BE49-F238E27FC236}">
                <a16:creationId xmlns:a16="http://schemas.microsoft.com/office/drawing/2014/main" id="{CA6359ED-D842-DC3E-DED4-49797792893A}"/>
              </a:ext>
            </a:extLst>
          </p:cNvPr>
          <p:cNvPicPr>
            <a:picLocks noChangeAspect="1"/>
          </p:cNvPicPr>
          <p:nvPr/>
        </p:nvPicPr>
        <p:blipFill rotWithShape="1">
          <a:blip r:embed="rId2">
            <a:extLst>
              <a:ext uri="{28A0092B-C50C-407E-A947-70E740481C1C}">
                <a14:useLocalDpi xmlns:a14="http://schemas.microsoft.com/office/drawing/2010/main" val="0"/>
              </a:ext>
            </a:extLst>
          </a:blip>
          <a:srcRect b="5134"/>
          <a:stretch/>
        </p:blipFill>
        <p:spPr>
          <a:xfrm>
            <a:off x="1281111" y="713674"/>
            <a:ext cx="9629775" cy="5430651"/>
          </a:xfrm>
          <a:prstGeom prst="rect">
            <a:avLst/>
          </a:prstGeom>
        </p:spPr>
      </p:pic>
    </p:spTree>
    <p:extLst>
      <p:ext uri="{BB962C8B-B14F-4D97-AF65-F5344CB8AC3E}">
        <p14:creationId xmlns:p14="http://schemas.microsoft.com/office/powerpoint/2010/main" val="305213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183A5C3-7FD7-1F78-85FB-AEBEC36E4568}"/>
              </a:ext>
            </a:extLst>
          </p:cNvPr>
          <p:cNvSpPr txBox="1"/>
          <p:nvPr/>
        </p:nvSpPr>
        <p:spPr>
          <a:xfrm>
            <a:off x="432604" y="432371"/>
            <a:ext cx="6096964" cy="369332"/>
          </a:xfrm>
          <a:prstGeom prst="rect">
            <a:avLst/>
          </a:prstGeom>
          <a:noFill/>
        </p:spPr>
        <p:txBody>
          <a:bodyPr wrap="square">
            <a:spAutoFit/>
          </a:bodyPr>
          <a:lstStyle/>
          <a:p>
            <a:r>
              <a:rPr lang="en-US" b="1" dirty="0"/>
              <a:t>How does a current system work? </a:t>
            </a:r>
          </a:p>
        </p:txBody>
      </p:sp>
      <p:sp>
        <p:nvSpPr>
          <p:cNvPr id="11" name="TextBox 10">
            <a:extLst>
              <a:ext uri="{FF2B5EF4-FFF2-40B4-BE49-F238E27FC236}">
                <a16:creationId xmlns:a16="http://schemas.microsoft.com/office/drawing/2014/main" id="{6ADA6EED-B7A3-8034-71B2-EC907F95B603}"/>
              </a:ext>
            </a:extLst>
          </p:cNvPr>
          <p:cNvSpPr txBox="1"/>
          <p:nvPr/>
        </p:nvSpPr>
        <p:spPr>
          <a:xfrm>
            <a:off x="432604" y="3391985"/>
            <a:ext cx="6096964" cy="369332"/>
          </a:xfrm>
          <a:prstGeom prst="rect">
            <a:avLst/>
          </a:prstGeom>
          <a:noFill/>
        </p:spPr>
        <p:txBody>
          <a:bodyPr wrap="square">
            <a:spAutoFit/>
          </a:bodyPr>
          <a:lstStyle/>
          <a:p>
            <a:r>
              <a:rPr lang="en-US" b="1" dirty="0"/>
              <a:t>Common issues faced with the system?</a:t>
            </a:r>
          </a:p>
        </p:txBody>
      </p:sp>
      <p:sp>
        <p:nvSpPr>
          <p:cNvPr id="13" name="TextBox 12">
            <a:extLst>
              <a:ext uri="{FF2B5EF4-FFF2-40B4-BE49-F238E27FC236}">
                <a16:creationId xmlns:a16="http://schemas.microsoft.com/office/drawing/2014/main" id="{F0A3E3DE-325D-B685-0923-ABA30A282CB2}"/>
              </a:ext>
            </a:extLst>
          </p:cNvPr>
          <p:cNvSpPr txBox="1"/>
          <p:nvPr/>
        </p:nvSpPr>
        <p:spPr>
          <a:xfrm>
            <a:off x="872440" y="849915"/>
            <a:ext cx="11078419" cy="2431435"/>
          </a:xfrm>
          <a:prstGeom prst="rect">
            <a:avLst/>
          </a:prstGeom>
          <a:noFill/>
        </p:spPr>
        <p:txBody>
          <a:bodyPr wrap="square">
            <a:spAutoFit/>
          </a:bodyPr>
          <a:lstStyle/>
          <a:p>
            <a:pPr algn="just">
              <a:spcAft>
                <a:spcPts val="800"/>
              </a:spcAft>
            </a:pPr>
            <a:r>
              <a:rPr lang="en-US" sz="1600" dirty="0"/>
              <a:t>Operated manually and includes a lot of paperwork</a:t>
            </a:r>
          </a:p>
          <a:p>
            <a:pPr algn="just">
              <a:spcAft>
                <a:spcPts val="800"/>
              </a:spcAft>
            </a:pPr>
            <a:r>
              <a:rPr lang="en-US" sz="1600" dirty="0"/>
              <a:t>Every appointment is made through a walk-in, a phone call</a:t>
            </a:r>
          </a:p>
          <a:p>
            <a:pPr algn="just">
              <a:spcAft>
                <a:spcPts val="800"/>
              </a:spcAft>
            </a:pPr>
            <a:r>
              <a:rPr lang="en-US" sz="1600" dirty="0"/>
              <a:t>The lab assistant collects the sample and labels  it with the customer's name</a:t>
            </a:r>
          </a:p>
          <a:p>
            <a:pPr algn="just">
              <a:spcAft>
                <a:spcPts val="800"/>
              </a:spcAft>
            </a:pPr>
            <a:r>
              <a:rPr lang="en-US" sz="1600" dirty="0"/>
              <a:t>The lab technicians test these samples</a:t>
            </a:r>
          </a:p>
          <a:p>
            <a:pPr algn="just">
              <a:spcAft>
                <a:spcPts val="800"/>
              </a:spcAft>
            </a:pPr>
            <a:r>
              <a:rPr lang="en-US" sz="1600" dirty="0"/>
              <a:t>After the sample has been examined, reports are either printed or sent via email</a:t>
            </a:r>
          </a:p>
          <a:p>
            <a:pPr algn="just">
              <a:spcAft>
                <a:spcPts val="800"/>
              </a:spcAft>
            </a:pPr>
            <a:r>
              <a:rPr lang="en-US" sz="1600" dirty="0"/>
              <a:t>Reports from the imaging department must be carried physically</a:t>
            </a:r>
          </a:p>
          <a:p>
            <a:pPr algn="just">
              <a:spcAft>
                <a:spcPts val="800"/>
              </a:spcAft>
            </a:pPr>
            <a:r>
              <a:rPr lang="en-US" sz="1600" dirty="0"/>
              <a:t>All of the inventory is currently tracked manually, and there is no report available on how things are going</a:t>
            </a:r>
          </a:p>
        </p:txBody>
      </p:sp>
      <p:sp>
        <p:nvSpPr>
          <p:cNvPr id="15" name="TextBox 14">
            <a:extLst>
              <a:ext uri="{FF2B5EF4-FFF2-40B4-BE49-F238E27FC236}">
                <a16:creationId xmlns:a16="http://schemas.microsoft.com/office/drawing/2014/main" id="{DC242F89-EDDF-473F-8989-E57EA682F678}"/>
              </a:ext>
            </a:extLst>
          </p:cNvPr>
          <p:cNvSpPr txBox="1"/>
          <p:nvPr/>
        </p:nvSpPr>
        <p:spPr>
          <a:xfrm>
            <a:off x="802992" y="3952975"/>
            <a:ext cx="10736967" cy="3518912"/>
          </a:xfrm>
          <a:prstGeom prst="rect">
            <a:avLst/>
          </a:prstGeom>
          <a:noFill/>
        </p:spPr>
        <p:txBody>
          <a:bodyPr wrap="square">
            <a:spAutoFit/>
          </a:bodyPr>
          <a:lstStyle/>
          <a:p>
            <a:pPr>
              <a:spcAft>
                <a:spcPts val="800"/>
              </a:spcAft>
            </a:pPr>
            <a:r>
              <a:rPr lang="en-US" sz="1600" dirty="0"/>
              <a:t>involves a lot of paperwork</a:t>
            </a:r>
          </a:p>
          <a:p>
            <a:pPr>
              <a:spcAft>
                <a:spcPts val="800"/>
              </a:spcAft>
            </a:pPr>
            <a:r>
              <a:rPr lang="en-US" sz="1600" dirty="0"/>
              <a:t>physically storing reports creates a lot of tedious tasks and takes up a lot of space</a:t>
            </a:r>
          </a:p>
          <a:p>
            <a:pPr>
              <a:spcAft>
                <a:spcPts val="800"/>
              </a:spcAft>
            </a:pPr>
            <a:r>
              <a:rPr lang="en-US" sz="1600" dirty="0"/>
              <a:t>manually sending reports over email</a:t>
            </a:r>
          </a:p>
          <a:p>
            <a:pPr>
              <a:spcAft>
                <a:spcPts val="800"/>
              </a:spcAft>
            </a:pPr>
            <a:r>
              <a:rPr lang="en-US" sz="1600" dirty="0"/>
              <a:t>no proper communication</a:t>
            </a:r>
          </a:p>
          <a:p>
            <a:pPr>
              <a:spcAft>
                <a:spcPts val="800"/>
              </a:spcAft>
            </a:pPr>
            <a:r>
              <a:rPr lang="en-US" sz="1600" dirty="0"/>
              <a:t>schedule the appointments</a:t>
            </a:r>
          </a:p>
          <a:p>
            <a:pPr>
              <a:spcAft>
                <a:spcPts val="800"/>
              </a:spcAft>
            </a:pPr>
            <a:r>
              <a:rPr lang="en-US" sz="1600" dirty="0"/>
              <a:t>running out of inventory</a:t>
            </a:r>
          </a:p>
          <a:p>
            <a:pPr>
              <a:spcAft>
                <a:spcPts val="800"/>
              </a:spcAft>
            </a:pPr>
            <a:r>
              <a:rPr lang="en-US" sz="1600" dirty="0"/>
              <a:t>compliance with security and privacy regulations</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62083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0593-79B1-6A1A-C84B-74A8ABD7A30E}"/>
              </a:ext>
            </a:extLst>
          </p:cNvPr>
          <p:cNvSpPr>
            <a:spLocks noGrp="1"/>
          </p:cNvSpPr>
          <p:nvPr>
            <p:ph type="title"/>
          </p:nvPr>
        </p:nvSpPr>
        <p:spPr>
          <a:xfrm>
            <a:off x="333375" y="0"/>
            <a:ext cx="11525249" cy="901700"/>
          </a:xfrm>
        </p:spPr>
        <p:txBody>
          <a:bodyPr>
            <a:normAutofit fontScale="90000"/>
          </a:bodyPr>
          <a:lstStyle/>
          <a:p>
            <a:r>
              <a:rPr lang="en-US" dirty="0"/>
              <a:t>Use case for Lab Supervisor interacting with the system</a:t>
            </a:r>
            <a:endParaRPr lang="en-IN" dirty="0"/>
          </a:p>
        </p:txBody>
      </p:sp>
      <p:pic>
        <p:nvPicPr>
          <p:cNvPr id="4" name="Picture 3">
            <a:extLst>
              <a:ext uri="{FF2B5EF4-FFF2-40B4-BE49-F238E27FC236}">
                <a16:creationId xmlns:a16="http://schemas.microsoft.com/office/drawing/2014/main" id="{79EF605C-3239-AC97-74CF-49D26AB63E0C}"/>
              </a:ext>
            </a:extLst>
          </p:cNvPr>
          <p:cNvPicPr>
            <a:picLocks noChangeAspect="1"/>
          </p:cNvPicPr>
          <p:nvPr/>
        </p:nvPicPr>
        <p:blipFill rotWithShape="1">
          <a:blip r:embed="rId2">
            <a:extLst>
              <a:ext uri="{28A0092B-C50C-407E-A947-70E740481C1C}">
                <a14:useLocalDpi xmlns:a14="http://schemas.microsoft.com/office/drawing/2010/main" val="0"/>
              </a:ext>
            </a:extLst>
          </a:blip>
          <a:srcRect b="9002"/>
          <a:stretch/>
        </p:blipFill>
        <p:spPr>
          <a:xfrm>
            <a:off x="3067049" y="997743"/>
            <a:ext cx="6057900" cy="4862513"/>
          </a:xfrm>
          <a:prstGeom prst="rect">
            <a:avLst/>
          </a:prstGeom>
        </p:spPr>
      </p:pic>
    </p:spTree>
    <p:extLst>
      <p:ext uri="{BB962C8B-B14F-4D97-AF65-F5344CB8AC3E}">
        <p14:creationId xmlns:p14="http://schemas.microsoft.com/office/powerpoint/2010/main" val="2792423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8593-93AB-6572-5E01-8060456AEF05}"/>
              </a:ext>
            </a:extLst>
          </p:cNvPr>
          <p:cNvSpPr>
            <a:spLocks noGrp="1"/>
          </p:cNvSpPr>
          <p:nvPr>
            <p:ph type="title"/>
          </p:nvPr>
        </p:nvSpPr>
        <p:spPr>
          <a:xfrm>
            <a:off x="838200" y="180975"/>
            <a:ext cx="10515600" cy="409576"/>
          </a:xfrm>
        </p:spPr>
        <p:txBody>
          <a:bodyPr>
            <a:normAutofit fontScale="90000"/>
          </a:bodyPr>
          <a:lstStyle/>
          <a:p>
            <a:r>
              <a:rPr lang="en-IN" dirty="0"/>
              <a:t>MSC for Lab Supervisor with Inventory Manager</a:t>
            </a:r>
          </a:p>
        </p:txBody>
      </p:sp>
      <p:pic>
        <p:nvPicPr>
          <p:cNvPr id="6" name="Picture 5">
            <a:extLst>
              <a:ext uri="{FF2B5EF4-FFF2-40B4-BE49-F238E27FC236}">
                <a16:creationId xmlns:a16="http://schemas.microsoft.com/office/drawing/2014/main" id="{F28D4E6E-3E9C-4B89-A9CC-7D6DDF2546EF}"/>
              </a:ext>
            </a:extLst>
          </p:cNvPr>
          <p:cNvPicPr>
            <a:picLocks noChangeAspect="1"/>
          </p:cNvPicPr>
          <p:nvPr/>
        </p:nvPicPr>
        <p:blipFill rotWithShape="1">
          <a:blip r:embed="rId2">
            <a:extLst>
              <a:ext uri="{28A0092B-C50C-407E-A947-70E740481C1C}">
                <a14:useLocalDpi xmlns:a14="http://schemas.microsoft.com/office/drawing/2010/main" val="0"/>
              </a:ext>
            </a:extLst>
          </a:blip>
          <a:srcRect b="7933"/>
          <a:stretch/>
        </p:blipFill>
        <p:spPr>
          <a:xfrm>
            <a:off x="3090862" y="618424"/>
            <a:ext cx="6010275" cy="5621151"/>
          </a:xfrm>
          <a:prstGeom prst="rect">
            <a:avLst/>
          </a:prstGeom>
        </p:spPr>
      </p:pic>
    </p:spTree>
    <p:extLst>
      <p:ext uri="{BB962C8B-B14F-4D97-AF65-F5344CB8AC3E}">
        <p14:creationId xmlns:p14="http://schemas.microsoft.com/office/powerpoint/2010/main" val="393536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73F-8A23-76CF-479F-18CAF2416F68}"/>
              </a:ext>
            </a:extLst>
          </p:cNvPr>
          <p:cNvSpPr>
            <a:spLocks noGrp="1"/>
          </p:cNvSpPr>
          <p:nvPr>
            <p:ph type="title"/>
          </p:nvPr>
        </p:nvSpPr>
        <p:spPr>
          <a:xfrm>
            <a:off x="2435506" y="2882618"/>
            <a:ext cx="10515600" cy="1325563"/>
          </a:xfrm>
        </p:spPr>
        <p:txBody>
          <a:bodyPr/>
          <a:lstStyle/>
          <a:p>
            <a:r>
              <a:rPr lang="en-US" dirty="0"/>
              <a:t>OAM and Security</a:t>
            </a:r>
          </a:p>
        </p:txBody>
      </p:sp>
    </p:spTree>
    <p:extLst>
      <p:ext uri="{BB962C8B-B14F-4D97-AF65-F5344CB8AC3E}">
        <p14:creationId xmlns:p14="http://schemas.microsoft.com/office/powerpoint/2010/main" val="617413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DEC3EF-1E8E-28B8-7FE7-AD7E970583D3}"/>
              </a:ext>
            </a:extLst>
          </p:cNvPr>
          <p:cNvSpPr>
            <a:spLocks noGrp="1"/>
          </p:cNvSpPr>
          <p:nvPr>
            <p:ph type="title"/>
          </p:nvPr>
        </p:nvSpPr>
        <p:spPr>
          <a:xfrm>
            <a:off x="98385" y="365126"/>
            <a:ext cx="11974010" cy="425450"/>
          </a:xfrm>
        </p:spPr>
        <p:txBody>
          <a:bodyPr>
            <a:noAutofit/>
          </a:bodyPr>
          <a:lstStyle/>
          <a:p>
            <a:r>
              <a:rPr lang="en-US" sz="3200" dirty="0"/>
              <a:t>Use case - Administrator providing the identity access to the end users (Security)  </a:t>
            </a:r>
            <a:endParaRPr lang="en-IN" sz="3200" dirty="0"/>
          </a:p>
        </p:txBody>
      </p:sp>
      <p:pic>
        <p:nvPicPr>
          <p:cNvPr id="8" name="Picture 7">
            <a:extLst>
              <a:ext uri="{FF2B5EF4-FFF2-40B4-BE49-F238E27FC236}">
                <a16:creationId xmlns:a16="http://schemas.microsoft.com/office/drawing/2014/main" id="{6FD9047C-74DB-E831-24B5-C3A7DD208A1E}"/>
              </a:ext>
            </a:extLst>
          </p:cNvPr>
          <p:cNvPicPr>
            <a:picLocks noChangeAspect="1"/>
          </p:cNvPicPr>
          <p:nvPr/>
        </p:nvPicPr>
        <p:blipFill rotWithShape="1">
          <a:blip r:embed="rId2">
            <a:extLst>
              <a:ext uri="{28A0092B-C50C-407E-A947-70E740481C1C}">
                <a14:useLocalDpi xmlns:a14="http://schemas.microsoft.com/office/drawing/2010/main" val="0"/>
              </a:ext>
            </a:extLst>
          </a:blip>
          <a:srcRect b="9574"/>
          <a:stretch/>
        </p:blipFill>
        <p:spPr>
          <a:xfrm>
            <a:off x="2705100" y="1244600"/>
            <a:ext cx="6781800" cy="4918076"/>
          </a:xfrm>
          <a:prstGeom prst="rect">
            <a:avLst/>
          </a:prstGeom>
        </p:spPr>
      </p:pic>
    </p:spTree>
    <p:extLst>
      <p:ext uri="{BB962C8B-B14F-4D97-AF65-F5344CB8AC3E}">
        <p14:creationId xmlns:p14="http://schemas.microsoft.com/office/powerpoint/2010/main" val="145110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5795-0CD5-D51B-D205-C5A6030E1AFB}"/>
              </a:ext>
            </a:extLst>
          </p:cNvPr>
          <p:cNvSpPr>
            <a:spLocks noGrp="1"/>
          </p:cNvSpPr>
          <p:nvPr>
            <p:ph type="title"/>
          </p:nvPr>
        </p:nvSpPr>
        <p:spPr>
          <a:xfrm>
            <a:off x="503499" y="123825"/>
            <a:ext cx="11583726" cy="866775"/>
          </a:xfrm>
        </p:spPr>
        <p:txBody>
          <a:bodyPr>
            <a:normAutofit fontScale="90000"/>
          </a:bodyPr>
          <a:lstStyle/>
          <a:p>
            <a:r>
              <a:rPr lang="en-US" dirty="0"/>
              <a:t>MSC for System Admin providing user access with Role based Action control</a:t>
            </a:r>
            <a:endParaRPr lang="en-IN" dirty="0"/>
          </a:p>
        </p:txBody>
      </p:sp>
      <p:pic>
        <p:nvPicPr>
          <p:cNvPr id="4" name="Picture 3">
            <a:extLst>
              <a:ext uri="{FF2B5EF4-FFF2-40B4-BE49-F238E27FC236}">
                <a16:creationId xmlns:a16="http://schemas.microsoft.com/office/drawing/2014/main" id="{9747133A-5620-2637-4607-36B964C50EDA}"/>
              </a:ext>
            </a:extLst>
          </p:cNvPr>
          <p:cNvPicPr>
            <a:picLocks noChangeAspect="1"/>
          </p:cNvPicPr>
          <p:nvPr/>
        </p:nvPicPr>
        <p:blipFill rotWithShape="1">
          <a:blip r:embed="rId2">
            <a:extLst>
              <a:ext uri="{28A0092B-C50C-407E-A947-70E740481C1C}">
                <a14:useLocalDpi xmlns:a14="http://schemas.microsoft.com/office/drawing/2010/main" val="0"/>
              </a:ext>
            </a:extLst>
          </a:blip>
          <a:srcRect b="9568"/>
          <a:stretch/>
        </p:blipFill>
        <p:spPr>
          <a:xfrm>
            <a:off x="2900362" y="990600"/>
            <a:ext cx="6391275" cy="5176838"/>
          </a:xfrm>
          <a:prstGeom prst="rect">
            <a:avLst/>
          </a:prstGeom>
        </p:spPr>
      </p:pic>
    </p:spTree>
    <p:extLst>
      <p:ext uri="{BB962C8B-B14F-4D97-AF65-F5344CB8AC3E}">
        <p14:creationId xmlns:p14="http://schemas.microsoft.com/office/powerpoint/2010/main" val="12024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BAA8-A2EB-7061-B24F-EF27E2141C6B}"/>
              </a:ext>
            </a:extLst>
          </p:cNvPr>
          <p:cNvSpPr>
            <a:spLocks noGrp="1"/>
          </p:cNvSpPr>
          <p:nvPr>
            <p:ph type="title"/>
          </p:nvPr>
        </p:nvSpPr>
        <p:spPr>
          <a:xfrm>
            <a:off x="838200" y="-1"/>
            <a:ext cx="11049000" cy="1247775"/>
          </a:xfrm>
        </p:spPr>
        <p:txBody>
          <a:bodyPr>
            <a:normAutofit fontScale="90000"/>
          </a:bodyPr>
          <a:lstStyle/>
          <a:p>
            <a:r>
              <a:rPr lang="en-US" dirty="0"/>
              <a:t>Use case for Administration Operations Maintenance and Security</a:t>
            </a:r>
            <a:endParaRPr lang="en-IN" dirty="0"/>
          </a:p>
        </p:txBody>
      </p:sp>
      <p:pic>
        <p:nvPicPr>
          <p:cNvPr id="4" name="Picture 3">
            <a:extLst>
              <a:ext uri="{FF2B5EF4-FFF2-40B4-BE49-F238E27FC236}">
                <a16:creationId xmlns:a16="http://schemas.microsoft.com/office/drawing/2014/main" id="{499F949D-BE66-67F4-FC7F-14052862B57E}"/>
              </a:ext>
            </a:extLst>
          </p:cNvPr>
          <p:cNvPicPr>
            <a:picLocks noChangeAspect="1"/>
          </p:cNvPicPr>
          <p:nvPr/>
        </p:nvPicPr>
        <p:blipFill rotWithShape="1">
          <a:blip r:embed="rId2">
            <a:extLst>
              <a:ext uri="{28A0092B-C50C-407E-A947-70E740481C1C}">
                <a14:useLocalDpi xmlns:a14="http://schemas.microsoft.com/office/drawing/2010/main" val="0"/>
              </a:ext>
            </a:extLst>
          </a:blip>
          <a:srcRect b="6883"/>
          <a:stretch/>
        </p:blipFill>
        <p:spPr>
          <a:xfrm>
            <a:off x="3300412" y="1247774"/>
            <a:ext cx="5591175" cy="5278173"/>
          </a:xfrm>
          <a:prstGeom prst="rect">
            <a:avLst/>
          </a:prstGeom>
        </p:spPr>
      </p:pic>
    </p:spTree>
    <p:extLst>
      <p:ext uri="{BB962C8B-B14F-4D97-AF65-F5344CB8AC3E}">
        <p14:creationId xmlns:p14="http://schemas.microsoft.com/office/powerpoint/2010/main" val="1991688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C2D5-7D58-4894-1EFB-B3EAF4C0BEA0}"/>
              </a:ext>
            </a:extLst>
          </p:cNvPr>
          <p:cNvSpPr>
            <a:spLocks noGrp="1"/>
          </p:cNvSpPr>
          <p:nvPr>
            <p:ph type="title"/>
          </p:nvPr>
        </p:nvSpPr>
        <p:spPr>
          <a:xfrm>
            <a:off x="609600" y="0"/>
            <a:ext cx="10515600" cy="563562"/>
          </a:xfrm>
        </p:spPr>
        <p:txBody>
          <a:bodyPr>
            <a:normAutofit fontScale="90000"/>
          </a:bodyPr>
          <a:lstStyle/>
          <a:p>
            <a:r>
              <a:rPr lang="en-IN" i="0" dirty="0">
                <a:solidFill>
                  <a:srgbClr val="000000"/>
                </a:solidFill>
                <a:effectLst/>
                <a:cs typeface="Helvetica" panose="020B0604020202020204" pitchFamily="34" charset="0"/>
              </a:rPr>
              <a:t>MSC for OA &amp; M</a:t>
            </a:r>
            <a:endParaRPr lang="en-IN" dirty="0">
              <a:cs typeface="Helvetica" panose="020B0604020202020204" pitchFamily="34" charset="0"/>
            </a:endParaRPr>
          </a:p>
        </p:txBody>
      </p:sp>
      <p:pic>
        <p:nvPicPr>
          <p:cNvPr id="6" name="Picture 5">
            <a:extLst>
              <a:ext uri="{FF2B5EF4-FFF2-40B4-BE49-F238E27FC236}">
                <a16:creationId xmlns:a16="http://schemas.microsoft.com/office/drawing/2014/main" id="{BBA5CCBB-861A-850D-B458-D90235E029B9}"/>
              </a:ext>
            </a:extLst>
          </p:cNvPr>
          <p:cNvPicPr>
            <a:picLocks noChangeAspect="1"/>
          </p:cNvPicPr>
          <p:nvPr/>
        </p:nvPicPr>
        <p:blipFill rotWithShape="1">
          <a:blip r:embed="rId2">
            <a:extLst>
              <a:ext uri="{28A0092B-C50C-407E-A947-70E740481C1C}">
                <a14:useLocalDpi xmlns:a14="http://schemas.microsoft.com/office/drawing/2010/main" val="0"/>
              </a:ext>
            </a:extLst>
          </a:blip>
          <a:srcRect b="4132"/>
          <a:stretch/>
        </p:blipFill>
        <p:spPr>
          <a:xfrm>
            <a:off x="3090862" y="563562"/>
            <a:ext cx="6010275" cy="6136341"/>
          </a:xfrm>
          <a:prstGeom prst="rect">
            <a:avLst/>
          </a:prstGeom>
        </p:spPr>
      </p:pic>
    </p:spTree>
    <p:extLst>
      <p:ext uri="{BB962C8B-B14F-4D97-AF65-F5344CB8AC3E}">
        <p14:creationId xmlns:p14="http://schemas.microsoft.com/office/powerpoint/2010/main" val="127455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5900-8754-43ED-26FA-2B10DFF6BC51}"/>
              </a:ext>
            </a:extLst>
          </p:cNvPr>
          <p:cNvSpPr>
            <a:spLocks noGrp="1"/>
          </p:cNvSpPr>
          <p:nvPr>
            <p:ph type="title"/>
          </p:nvPr>
        </p:nvSpPr>
        <p:spPr>
          <a:xfrm>
            <a:off x="838200" y="203201"/>
            <a:ext cx="10515600" cy="463550"/>
          </a:xfrm>
        </p:spPr>
        <p:txBody>
          <a:bodyPr>
            <a:normAutofit fontScale="90000"/>
          </a:bodyPr>
          <a:lstStyle/>
          <a:p>
            <a:r>
              <a:rPr lang="en-IN" dirty="0"/>
              <a:t>MSC for detecting attack</a:t>
            </a:r>
          </a:p>
        </p:txBody>
      </p:sp>
      <p:pic>
        <p:nvPicPr>
          <p:cNvPr id="4" name="Picture 3">
            <a:extLst>
              <a:ext uri="{FF2B5EF4-FFF2-40B4-BE49-F238E27FC236}">
                <a16:creationId xmlns:a16="http://schemas.microsoft.com/office/drawing/2014/main" id="{7C736462-F28B-D4E1-9955-A6925BEB5317}"/>
              </a:ext>
            </a:extLst>
          </p:cNvPr>
          <p:cNvPicPr>
            <a:picLocks noChangeAspect="1"/>
          </p:cNvPicPr>
          <p:nvPr/>
        </p:nvPicPr>
        <p:blipFill rotWithShape="1">
          <a:blip r:embed="rId2">
            <a:extLst>
              <a:ext uri="{28A0092B-C50C-407E-A947-70E740481C1C}">
                <a14:useLocalDpi xmlns:a14="http://schemas.microsoft.com/office/drawing/2010/main" val="0"/>
              </a:ext>
            </a:extLst>
          </a:blip>
          <a:srcRect b="10652"/>
          <a:stretch/>
        </p:blipFill>
        <p:spPr>
          <a:xfrm>
            <a:off x="2638425" y="1212056"/>
            <a:ext cx="6915150" cy="4433888"/>
          </a:xfrm>
          <a:prstGeom prst="rect">
            <a:avLst/>
          </a:prstGeom>
        </p:spPr>
      </p:pic>
    </p:spTree>
    <p:extLst>
      <p:ext uri="{BB962C8B-B14F-4D97-AF65-F5344CB8AC3E}">
        <p14:creationId xmlns:p14="http://schemas.microsoft.com/office/powerpoint/2010/main" val="233194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73F-8A23-76CF-479F-18CAF2416F68}"/>
              </a:ext>
            </a:extLst>
          </p:cNvPr>
          <p:cNvSpPr>
            <a:spLocks noGrp="1"/>
          </p:cNvSpPr>
          <p:nvPr>
            <p:ph type="title"/>
          </p:nvPr>
        </p:nvSpPr>
        <p:spPr>
          <a:xfrm>
            <a:off x="2435506" y="2882618"/>
            <a:ext cx="10515600" cy="1325563"/>
          </a:xfrm>
        </p:spPr>
        <p:txBody>
          <a:bodyPr/>
          <a:lstStyle/>
          <a:p>
            <a:r>
              <a:rPr lang="en-US" dirty="0"/>
              <a:t>Error Recovery</a:t>
            </a:r>
          </a:p>
        </p:txBody>
      </p:sp>
    </p:spTree>
    <p:extLst>
      <p:ext uri="{BB962C8B-B14F-4D97-AF65-F5344CB8AC3E}">
        <p14:creationId xmlns:p14="http://schemas.microsoft.com/office/powerpoint/2010/main" val="410652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3DCA-89DC-F255-4F1B-44A053B487B4}"/>
              </a:ext>
            </a:extLst>
          </p:cNvPr>
          <p:cNvSpPr>
            <a:spLocks noGrp="1"/>
          </p:cNvSpPr>
          <p:nvPr>
            <p:ph type="title"/>
          </p:nvPr>
        </p:nvSpPr>
        <p:spPr>
          <a:xfrm>
            <a:off x="398362" y="239252"/>
            <a:ext cx="10515600" cy="673100"/>
          </a:xfrm>
        </p:spPr>
        <p:txBody>
          <a:bodyPr>
            <a:normAutofit fontScale="90000"/>
          </a:bodyPr>
          <a:lstStyle/>
          <a:p>
            <a:r>
              <a:rPr lang="en-US" dirty="0"/>
              <a:t>Use case for Error Recovery</a:t>
            </a:r>
            <a:endParaRPr lang="en-IN" dirty="0"/>
          </a:p>
        </p:txBody>
      </p:sp>
      <p:pic>
        <p:nvPicPr>
          <p:cNvPr id="4" name="Picture 3">
            <a:extLst>
              <a:ext uri="{FF2B5EF4-FFF2-40B4-BE49-F238E27FC236}">
                <a16:creationId xmlns:a16="http://schemas.microsoft.com/office/drawing/2014/main" id="{7D6F9B88-B15D-6B8D-4D0B-E76E89DD57F1}"/>
              </a:ext>
            </a:extLst>
          </p:cNvPr>
          <p:cNvPicPr>
            <a:picLocks noChangeAspect="1"/>
          </p:cNvPicPr>
          <p:nvPr/>
        </p:nvPicPr>
        <p:blipFill rotWithShape="1">
          <a:blip r:embed="rId2">
            <a:extLst>
              <a:ext uri="{28A0092B-C50C-407E-A947-70E740481C1C}">
                <a14:useLocalDpi xmlns:a14="http://schemas.microsoft.com/office/drawing/2010/main" val="0"/>
              </a:ext>
            </a:extLst>
          </a:blip>
          <a:srcRect b="9625"/>
          <a:stretch/>
        </p:blipFill>
        <p:spPr>
          <a:xfrm>
            <a:off x="3028950" y="1014413"/>
            <a:ext cx="6134100" cy="4829174"/>
          </a:xfrm>
          <a:prstGeom prst="rect">
            <a:avLst/>
          </a:prstGeom>
        </p:spPr>
      </p:pic>
    </p:spTree>
    <p:extLst>
      <p:ext uri="{BB962C8B-B14F-4D97-AF65-F5344CB8AC3E}">
        <p14:creationId xmlns:p14="http://schemas.microsoft.com/office/powerpoint/2010/main" val="318533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Functional Requirements</a:t>
            </a:r>
          </a:p>
        </p:txBody>
      </p:sp>
      <p:sp>
        <p:nvSpPr>
          <p:cNvPr id="5" name="TextBox 4">
            <a:extLst>
              <a:ext uri="{FF2B5EF4-FFF2-40B4-BE49-F238E27FC236}">
                <a16:creationId xmlns:a16="http://schemas.microsoft.com/office/drawing/2014/main" id="{85BB37CB-344D-5D02-B10A-22D8FC690338}"/>
              </a:ext>
            </a:extLst>
          </p:cNvPr>
          <p:cNvSpPr txBox="1"/>
          <p:nvPr/>
        </p:nvSpPr>
        <p:spPr>
          <a:xfrm>
            <a:off x="254002" y="805799"/>
            <a:ext cx="11514665" cy="5931175"/>
          </a:xfrm>
          <a:prstGeom prst="rect">
            <a:avLst/>
          </a:prstGeom>
          <a:noFill/>
        </p:spPr>
        <p:txBody>
          <a:bodyPr wrap="square">
            <a:spAutoFit/>
          </a:bodyPr>
          <a:lstStyle/>
          <a:p>
            <a:pPr marL="0" marR="0" algn="just">
              <a:lnSpc>
                <a:spcPct val="115000"/>
              </a:lnSpc>
              <a:spcBef>
                <a:spcPts val="0"/>
              </a:spcBef>
              <a:spcAft>
                <a:spcPts val="800"/>
              </a:spcAft>
            </a:pPr>
            <a:r>
              <a:rPr lang="en-US" sz="1400" b="1" dirty="0"/>
              <a:t>Who are the different stakeholders in the system?</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US" sz="1400" dirty="0"/>
              <a:t>Different stakeholders in this system will include laboratory technicians, lab assistants, doctors, patients, receptionist and supervisors. </a:t>
            </a:r>
          </a:p>
          <a:p>
            <a:pPr marL="0" marR="0" algn="just">
              <a:lnSpc>
                <a:spcPct val="115000"/>
              </a:lnSpc>
              <a:spcBef>
                <a:spcPts val="0"/>
              </a:spcBef>
              <a:spcAft>
                <a:spcPts val="800"/>
              </a:spcAft>
            </a:pPr>
            <a:r>
              <a:rPr lang="en-US" sz="1400" b="1" dirty="0"/>
              <a:t>What are the requirements for Patient?</a:t>
            </a:r>
          </a:p>
          <a:p>
            <a:pPr marL="0" marR="0" algn="just">
              <a:lnSpc>
                <a:spcPct val="115000"/>
              </a:lnSpc>
              <a:spcBef>
                <a:spcPts val="0"/>
              </a:spcBef>
              <a:spcAft>
                <a:spcPts val="800"/>
              </a:spcAft>
            </a:pPr>
            <a:r>
              <a:rPr lang="en-US" sz="1400" dirty="0"/>
              <a:t>Patients need access to their test results and the ability to request appointments and view their medical history.</a:t>
            </a:r>
          </a:p>
          <a:p>
            <a:pPr algn="just">
              <a:lnSpc>
                <a:spcPct val="115000"/>
              </a:lnSpc>
              <a:spcAft>
                <a:spcPts val="800"/>
              </a:spcAft>
            </a:pPr>
            <a:r>
              <a:rPr lang="en-US" sz="1400" b="1" dirty="0"/>
              <a:t>What are the requirements for receptionist?</a:t>
            </a:r>
          </a:p>
          <a:p>
            <a:pPr marL="0" marR="0" algn="just">
              <a:lnSpc>
                <a:spcPct val="115000"/>
              </a:lnSpc>
              <a:spcBef>
                <a:spcPts val="0"/>
              </a:spcBef>
              <a:spcAft>
                <a:spcPts val="800"/>
              </a:spcAft>
            </a:pPr>
            <a:r>
              <a:rPr lang="en-US" sz="1400" dirty="0"/>
              <a:t>Receptionist need a system that can manage appointments, handle bill payments and generating invoices.</a:t>
            </a:r>
          </a:p>
          <a:p>
            <a:pPr algn="just">
              <a:lnSpc>
                <a:spcPct val="115000"/>
              </a:lnSpc>
              <a:spcAft>
                <a:spcPts val="800"/>
              </a:spcAft>
            </a:pPr>
            <a:r>
              <a:rPr lang="en-US" sz="1400" b="1" dirty="0"/>
              <a:t>What are the requirements for lab assistant?</a:t>
            </a:r>
          </a:p>
          <a:p>
            <a:pPr algn="just">
              <a:lnSpc>
                <a:spcPct val="115000"/>
              </a:lnSpc>
              <a:spcAft>
                <a:spcPts val="800"/>
              </a:spcAft>
            </a:pPr>
            <a:r>
              <a:rPr lang="en-US" sz="1400" dirty="0"/>
              <a:t>Lab Assistant need to get the details of the patients who booked the test and need a sample to be collected. </a:t>
            </a:r>
            <a:endParaRPr lang="en-US" sz="1400" b="1" dirty="0"/>
          </a:p>
          <a:p>
            <a:pPr algn="just">
              <a:lnSpc>
                <a:spcPct val="115000"/>
              </a:lnSpc>
              <a:spcAft>
                <a:spcPts val="800"/>
              </a:spcAft>
            </a:pPr>
            <a:r>
              <a:rPr lang="en-US" sz="1400" b="1" dirty="0"/>
              <a:t>What are the requirements for lab technician?</a:t>
            </a:r>
          </a:p>
          <a:p>
            <a:pPr algn="just">
              <a:lnSpc>
                <a:spcPct val="115000"/>
              </a:lnSpc>
              <a:spcAft>
                <a:spcPts val="800"/>
              </a:spcAft>
            </a:pPr>
            <a:r>
              <a:rPr lang="en-US" sz="1400" dirty="0"/>
              <a:t>Laboratory technicians need a user-friendly interface to perform tests, manage test results, and generate reports. </a:t>
            </a:r>
          </a:p>
          <a:p>
            <a:pPr algn="just">
              <a:lnSpc>
                <a:spcPct val="115000"/>
              </a:lnSpc>
              <a:spcAft>
                <a:spcPts val="800"/>
              </a:spcAft>
            </a:pPr>
            <a:r>
              <a:rPr lang="en-US" sz="1400" b="1" dirty="0"/>
              <a:t>What are the requirements for doctor?</a:t>
            </a:r>
          </a:p>
          <a:p>
            <a:pPr algn="just">
              <a:lnSpc>
                <a:spcPct val="115000"/>
              </a:lnSpc>
              <a:spcAft>
                <a:spcPts val="800"/>
              </a:spcAft>
            </a:pPr>
            <a:r>
              <a:rPr lang="en-US" sz="1400" dirty="0"/>
              <a:t>Doctors need access to test results in real-time and the ability to view patient reports. </a:t>
            </a:r>
          </a:p>
          <a:p>
            <a:pPr algn="just">
              <a:lnSpc>
                <a:spcPct val="115000"/>
              </a:lnSpc>
              <a:spcAft>
                <a:spcPts val="800"/>
              </a:spcAft>
            </a:pPr>
            <a:r>
              <a:rPr lang="en-US" sz="1400" b="1" dirty="0"/>
              <a:t>What are the requirements for supervisor?</a:t>
            </a:r>
          </a:p>
          <a:p>
            <a:pPr algn="just">
              <a:lnSpc>
                <a:spcPct val="115000"/>
              </a:lnSpc>
              <a:spcAft>
                <a:spcPts val="800"/>
              </a:spcAft>
            </a:pPr>
            <a:r>
              <a:rPr lang="en-US" sz="1400" dirty="0"/>
              <a:t>Supervisor needs to be able to look after the inventory, and generate reports and statistics </a:t>
            </a:r>
            <a:r>
              <a:rPr lang="en-US" sz="1400" b="1" dirty="0"/>
              <a:t>.</a:t>
            </a:r>
          </a:p>
          <a:p>
            <a:pPr algn="just">
              <a:lnSpc>
                <a:spcPct val="115000"/>
              </a:lnSpc>
              <a:spcAft>
                <a:spcPts val="800"/>
              </a:spcAft>
            </a:pPr>
            <a:r>
              <a:rPr lang="en-US" sz="1400" b="1" dirty="0"/>
              <a:t>Who will be able to schedule the appointment?</a:t>
            </a:r>
          </a:p>
          <a:p>
            <a:pPr algn="just">
              <a:lnSpc>
                <a:spcPct val="115000"/>
              </a:lnSpc>
              <a:spcAft>
                <a:spcPts val="800"/>
              </a:spcAft>
            </a:pPr>
            <a:r>
              <a:rPr lang="en-US" sz="1400" dirty="0"/>
              <a:t>Patients/Customers, Receptionist and via some third party booking platform</a:t>
            </a:r>
          </a:p>
          <a:p>
            <a:pPr marL="0" marR="0" algn="just">
              <a:lnSpc>
                <a:spcPct val="115000"/>
              </a:lnSpc>
              <a:spcBef>
                <a:spcPts val="0"/>
              </a:spcBef>
              <a:spcAft>
                <a:spcPts val="800"/>
              </a:spcAft>
            </a:pPr>
            <a:endParaRPr lang="en-US" sz="1400" dirty="0"/>
          </a:p>
        </p:txBody>
      </p:sp>
    </p:spTree>
    <p:extLst>
      <p:ext uri="{BB962C8B-B14F-4D97-AF65-F5344CB8AC3E}">
        <p14:creationId xmlns:p14="http://schemas.microsoft.com/office/powerpoint/2010/main" val="254543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0A2F-B58B-9BD5-668F-71BD3E37F36C}"/>
              </a:ext>
            </a:extLst>
          </p:cNvPr>
          <p:cNvSpPr>
            <a:spLocks noGrp="1"/>
          </p:cNvSpPr>
          <p:nvPr>
            <p:ph type="title"/>
          </p:nvPr>
        </p:nvSpPr>
        <p:spPr>
          <a:xfrm>
            <a:off x="581025" y="136526"/>
            <a:ext cx="10515600" cy="438150"/>
          </a:xfrm>
        </p:spPr>
        <p:txBody>
          <a:bodyPr>
            <a:normAutofit fontScale="90000"/>
          </a:bodyPr>
          <a:lstStyle/>
          <a:p>
            <a:r>
              <a:rPr lang="en-IN" dirty="0"/>
              <a:t>MSC for Error recovery</a:t>
            </a:r>
          </a:p>
        </p:txBody>
      </p:sp>
      <p:pic>
        <p:nvPicPr>
          <p:cNvPr id="6" name="Picture 5">
            <a:extLst>
              <a:ext uri="{FF2B5EF4-FFF2-40B4-BE49-F238E27FC236}">
                <a16:creationId xmlns:a16="http://schemas.microsoft.com/office/drawing/2014/main" id="{8AD35378-1918-12CD-EE91-2693DA54C5FE}"/>
              </a:ext>
            </a:extLst>
          </p:cNvPr>
          <p:cNvPicPr>
            <a:picLocks noChangeAspect="1"/>
          </p:cNvPicPr>
          <p:nvPr/>
        </p:nvPicPr>
        <p:blipFill rotWithShape="1">
          <a:blip r:embed="rId2">
            <a:extLst>
              <a:ext uri="{28A0092B-C50C-407E-A947-70E740481C1C}">
                <a14:useLocalDpi xmlns:a14="http://schemas.microsoft.com/office/drawing/2010/main" val="0"/>
              </a:ext>
            </a:extLst>
          </a:blip>
          <a:srcRect b="6897"/>
          <a:stretch/>
        </p:blipFill>
        <p:spPr>
          <a:xfrm>
            <a:off x="3090862" y="897170"/>
            <a:ext cx="6010275" cy="5063659"/>
          </a:xfrm>
          <a:prstGeom prst="rect">
            <a:avLst/>
          </a:prstGeom>
        </p:spPr>
      </p:pic>
    </p:spTree>
    <p:extLst>
      <p:ext uri="{BB962C8B-B14F-4D97-AF65-F5344CB8AC3E}">
        <p14:creationId xmlns:p14="http://schemas.microsoft.com/office/powerpoint/2010/main" val="561772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73F-8A23-76CF-479F-18CAF2416F68}"/>
              </a:ext>
            </a:extLst>
          </p:cNvPr>
          <p:cNvSpPr>
            <a:spLocks noGrp="1"/>
          </p:cNvSpPr>
          <p:nvPr>
            <p:ph type="title"/>
          </p:nvPr>
        </p:nvSpPr>
        <p:spPr>
          <a:xfrm>
            <a:off x="2435506" y="2882618"/>
            <a:ext cx="10515600" cy="1325563"/>
          </a:xfrm>
        </p:spPr>
        <p:txBody>
          <a:bodyPr/>
          <a:lstStyle/>
          <a:p>
            <a:r>
              <a:rPr lang="en-US" dirty="0"/>
              <a:t>Performance</a:t>
            </a:r>
          </a:p>
        </p:txBody>
      </p:sp>
    </p:spTree>
    <p:extLst>
      <p:ext uri="{BB962C8B-B14F-4D97-AF65-F5344CB8AC3E}">
        <p14:creationId xmlns:p14="http://schemas.microsoft.com/office/powerpoint/2010/main" val="3100659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82A9-B97D-1F4F-3BEE-7211ACC4D15A}"/>
              </a:ext>
            </a:extLst>
          </p:cNvPr>
          <p:cNvSpPr>
            <a:spLocks noGrp="1"/>
          </p:cNvSpPr>
          <p:nvPr>
            <p:ph type="title"/>
          </p:nvPr>
        </p:nvSpPr>
        <p:spPr>
          <a:xfrm>
            <a:off x="375694" y="98384"/>
            <a:ext cx="10896600" cy="1120775"/>
          </a:xfrm>
        </p:spPr>
        <p:txBody>
          <a:bodyPr>
            <a:normAutofit/>
          </a:bodyPr>
          <a:lstStyle/>
          <a:p>
            <a:r>
              <a:rPr lang="en-US" dirty="0"/>
              <a:t>Use case for Application Performance</a:t>
            </a:r>
            <a:endParaRPr lang="en-IN" dirty="0"/>
          </a:p>
        </p:txBody>
      </p:sp>
      <p:pic>
        <p:nvPicPr>
          <p:cNvPr id="4" name="Picture 3">
            <a:extLst>
              <a:ext uri="{FF2B5EF4-FFF2-40B4-BE49-F238E27FC236}">
                <a16:creationId xmlns:a16="http://schemas.microsoft.com/office/drawing/2014/main" id="{DD7FFD0D-2138-D3A7-09E9-8D5689641448}"/>
              </a:ext>
            </a:extLst>
          </p:cNvPr>
          <p:cNvPicPr>
            <a:picLocks noChangeAspect="1"/>
          </p:cNvPicPr>
          <p:nvPr/>
        </p:nvPicPr>
        <p:blipFill rotWithShape="1">
          <a:blip r:embed="rId2">
            <a:extLst>
              <a:ext uri="{28A0092B-C50C-407E-A947-70E740481C1C}">
                <a14:useLocalDpi xmlns:a14="http://schemas.microsoft.com/office/drawing/2010/main" val="0"/>
              </a:ext>
            </a:extLst>
          </a:blip>
          <a:srcRect b="10489"/>
          <a:stretch/>
        </p:blipFill>
        <p:spPr>
          <a:xfrm>
            <a:off x="3028950" y="1335881"/>
            <a:ext cx="6134100" cy="4186238"/>
          </a:xfrm>
          <a:prstGeom prst="rect">
            <a:avLst/>
          </a:prstGeom>
        </p:spPr>
      </p:pic>
    </p:spTree>
    <p:extLst>
      <p:ext uri="{BB962C8B-B14F-4D97-AF65-F5344CB8AC3E}">
        <p14:creationId xmlns:p14="http://schemas.microsoft.com/office/powerpoint/2010/main" val="1697992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BD02-BF58-2664-DE3D-26E63725EC04}"/>
              </a:ext>
            </a:extLst>
          </p:cNvPr>
          <p:cNvSpPr>
            <a:spLocks noGrp="1"/>
          </p:cNvSpPr>
          <p:nvPr>
            <p:ph type="title"/>
          </p:nvPr>
        </p:nvSpPr>
        <p:spPr>
          <a:xfrm>
            <a:off x="838200" y="174626"/>
            <a:ext cx="10515600" cy="501650"/>
          </a:xfrm>
        </p:spPr>
        <p:txBody>
          <a:bodyPr>
            <a:normAutofit fontScale="90000"/>
          </a:bodyPr>
          <a:lstStyle/>
          <a:p>
            <a:r>
              <a:rPr lang="en-IN" dirty="0"/>
              <a:t>MSC for application performance</a:t>
            </a:r>
          </a:p>
        </p:txBody>
      </p:sp>
      <p:pic>
        <p:nvPicPr>
          <p:cNvPr id="4" name="Picture 3">
            <a:extLst>
              <a:ext uri="{FF2B5EF4-FFF2-40B4-BE49-F238E27FC236}">
                <a16:creationId xmlns:a16="http://schemas.microsoft.com/office/drawing/2014/main" id="{97CE72E3-2A1F-16B5-EF36-0CAAB38D32DA}"/>
              </a:ext>
            </a:extLst>
          </p:cNvPr>
          <p:cNvPicPr>
            <a:picLocks noChangeAspect="1"/>
          </p:cNvPicPr>
          <p:nvPr/>
        </p:nvPicPr>
        <p:blipFill rotWithShape="1">
          <a:blip r:embed="rId2">
            <a:extLst>
              <a:ext uri="{28A0092B-C50C-407E-A947-70E740481C1C}">
                <a14:useLocalDpi xmlns:a14="http://schemas.microsoft.com/office/drawing/2010/main" val="0"/>
              </a:ext>
            </a:extLst>
          </a:blip>
          <a:srcRect b="7910"/>
          <a:stretch/>
        </p:blipFill>
        <p:spPr>
          <a:xfrm>
            <a:off x="1995487" y="814388"/>
            <a:ext cx="8201025" cy="5710238"/>
          </a:xfrm>
          <a:prstGeom prst="rect">
            <a:avLst/>
          </a:prstGeom>
        </p:spPr>
      </p:pic>
    </p:spTree>
    <p:extLst>
      <p:ext uri="{BB962C8B-B14F-4D97-AF65-F5344CB8AC3E}">
        <p14:creationId xmlns:p14="http://schemas.microsoft.com/office/powerpoint/2010/main" val="946866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73F-8A23-76CF-479F-18CAF2416F68}"/>
              </a:ext>
            </a:extLst>
          </p:cNvPr>
          <p:cNvSpPr>
            <a:spLocks noGrp="1"/>
          </p:cNvSpPr>
          <p:nvPr>
            <p:ph type="title"/>
          </p:nvPr>
        </p:nvSpPr>
        <p:spPr>
          <a:xfrm>
            <a:off x="2435506" y="2882618"/>
            <a:ext cx="10515600" cy="1325563"/>
          </a:xfrm>
        </p:spPr>
        <p:txBody>
          <a:bodyPr/>
          <a:lstStyle/>
          <a:p>
            <a:r>
              <a:rPr lang="en-US" dirty="0"/>
              <a:t>Availability and Reliability</a:t>
            </a:r>
          </a:p>
        </p:txBody>
      </p:sp>
    </p:spTree>
    <p:extLst>
      <p:ext uri="{BB962C8B-B14F-4D97-AF65-F5344CB8AC3E}">
        <p14:creationId xmlns:p14="http://schemas.microsoft.com/office/powerpoint/2010/main" val="3204197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FD8B-A2A6-6920-49DB-EDBC5B32AB9A}"/>
              </a:ext>
            </a:extLst>
          </p:cNvPr>
          <p:cNvSpPr>
            <a:spLocks noGrp="1"/>
          </p:cNvSpPr>
          <p:nvPr>
            <p:ph type="title"/>
          </p:nvPr>
        </p:nvSpPr>
        <p:spPr>
          <a:xfrm>
            <a:off x="246564" y="104172"/>
            <a:ext cx="11096625" cy="700088"/>
          </a:xfrm>
        </p:spPr>
        <p:txBody>
          <a:bodyPr>
            <a:normAutofit/>
          </a:bodyPr>
          <a:lstStyle/>
          <a:p>
            <a:r>
              <a:rPr lang="en-US" dirty="0"/>
              <a:t>Use case for Reliability and Availability</a:t>
            </a:r>
            <a:endParaRPr lang="en-IN" dirty="0"/>
          </a:p>
        </p:txBody>
      </p:sp>
      <p:pic>
        <p:nvPicPr>
          <p:cNvPr id="4" name="Picture 3">
            <a:extLst>
              <a:ext uri="{FF2B5EF4-FFF2-40B4-BE49-F238E27FC236}">
                <a16:creationId xmlns:a16="http://schemas.microsoft.com/office/drawing/2014/main" id="{1D0DE0B7-EED7-8275-141A-D37FCD284CFB}"/>
              </a:ext>
            </a:extLst>
          </p:cNvPr>
          <p:cNvPicPr>
            <a:picLocks noChangeAspect="1"/>
          </p:cNvPicPr>
          <p:nvPr/>
        </p:nvPicPr>
        <p:blipFill rotWithShape="1">
          <a:blip r:embed="rId2">
            <a:extLst>
              <a:ext uri="{28A0092B-C50C-407E-A947-70E740481C1C}">
                <a14:useLocalDpi xmlns:a14="http://schemas.microsoft.com/office/drawing/2010/main" val="0"/>
              </a:ext>
            </a:extLst>
          </a:blip>
          <a:srcRect b="9208"/>
          <a:stretch/>
        </p:blipFill>
        <p:spPr>
          <a:xfrm>
            <a:off x="2933700" y="916781"/>
            <a:ext cx="6324600" cy="5024438"/>
          </a:xfrm>
          <a:prstGeom prst="rect">
            <a:avLst/>
          </a:prstGeom>
        </p:spPr>
      </p:pic>
    </p:spTree>
    <p:extLst>
      <p:ext uri="{BB962C8B-B14F-4D97-AF65-F5344CB8AC3E}">
        <p14:creationId xmlns:p14="http://schemas.microsoft.com/office/powerpoint/2010/main" val="3916087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5E41-6A02-8FCD-9B17-9F0757FD31E1}"/>
              </a:ext>
            </a:extLst>
          </p:cNvPr>
          <p:cNvSpPr>
            <a:spLocks noGrp="1"/>
          </p:cNvSpPr>
          <p:nvPr>
            <p:ph type="title"/>
          </p:nvPr>
        </p:nvSpPr>
        <p:spPr>
          <a:xfrm>
            <a:off x="838200" y="1"/>
            <a:ext cx="10515600" cy="657224"/>
          </a:xfrm>
        </p:spPr>
        <p:txBody>
          <a:bodyPr>
            <a:normAutofit fontScale="90000"/>
          </a:bodyPr>
          <a:lstStyle/>
          <a:p>
            <a:r>
              <a:rPr lang="en-US" dirty="0"/>
              <a:t>MSC for Reliability and Availability</a:t>
            </a:r>
            <a:endParaRPr lang="en-IN" dirty="0"/>
          </a:p>
        </p:txBody>
      </p:sp>
      <p:pic>
        <p:nvPicPr>
          <p:cNvPr id="9" name="Picture 8">
            <a:extLst>
              <a:ext uri="{FF2B5EF4-FFF2-40B4-BE49-F238E27FC236}">
                <a16:creationId xmlns:a16="http://schemas.microsoft.com/office/drawing/2014/main" id="{7377B918-EA66-F75A-3020-3B1F316E3CD1}"/>
              </a:ext>
            </a:extLst>
          </p:cNvPr>
          <p:cNvPicPr>
            <a:picLocks noChangeAspect="1"/>
          </p:cNvPicPr>
          <p:nvPr/>
        </p:nvPicPr>
        <p:blipFill rotWithShape="1">
          <a:blip r:embed="rId2">
            <a:extLst>
              <a:ext uri="{28A0092B-C50C-407E-A947-70E740481C1C}">
                <a14:useLocalDpi xmlns:a14="http://schemas.microsoft.com/office/drawing/2010/main" val="0"/>
              </a:ext>
            </a:extLst>
          </a:blip>
          <a:srcRect b="8407"/>
          <a:stretch/>
        </p:blipFill>
        <p:spPr>
          <a:xfrm>
            <a:off x="2424112" y="1025478"/>
            <a:ext cx="7343775" cy="4807044"/>
          </a:xfrm>
          <a:prstGeom prst="rect">
            <a:avLst/>
          </a:prstGeom>
        </p:spPr>
      </p:pic>
    </p:spTree>
    <p:extLst>
      <p:ext uri="{BB962C8B-B14F-4D97-AF65-F5344CB8AC3E}">
        <p14:creationId xmlns:p14="http://schemas.microsoft.com/office/powerpoint/2010/main" val="2001856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F8B5D-CB6E-E840-8D63-803EEB2ABD1D}"/>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D68B323-7602-0B7A-2B82-AAF1CAB1E5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7194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2E463-E15E-B79D-32EC-95B8A99AE705}"/>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CA6C67B8-7945-1D58-8B1B-866E46EE9A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3441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Design Constraints – Physical Environment</a:t>
            </a:r>
          </a:p>
        </p:txBody>
      </p:sp>
      <p:sp>
        <p:nvSpPr>
          <p:cNvPr id="5" name="TextBox 4">
            <a:extLst>
              <a:ext uri="{FF2B5EF4-FFF2-40B4-BE49-F238E27FC236}">
                <a16:creationId xmlns:a16="http://schemas.microsoft.com/office/drawing/2014/main" id="{85BB37CB-344D-5D02-B10A-22D8FC690338}"/>
              </a:ext>
            </a:extLst>
          </p:cNvPr>
          <p:cNvSpPr txBox="1"/>
          <p:nvPr/>
        </p:nvSpPr>
        <p:spPr>
          <a:xfrm>
            <a:off x="288726" y="701627"/>
            <a:ext cx="11514665" cy="3272371"/>
          </a:xfrm>
          <a:prstGeom prst="rect">
            <a:avLst/>
          </a:prstGeom>
          <a:noFill/>
        </p:spPr>
        <p:txBody>
          <a:bodyPr wrap="square">
            <a:spAutoFit/>
          </a:bodyPr>
          <a:lstStyle/>
          <a:p>
            <a:pPr marL="0" marR="0" algn="just">
              <a:lnSpc>
                <a:spcPct val="115000"/>
              </a:lnSpc>
              <a:spcBef>
                <a:spcPts val="0"/>
              </a:spcBef>
              <a:spcAft>
                <a:spcPts val="800"/>
              </a:spcAft>
            </a:pPr>
            <a:r>
              <a:rPr lang="en-US" sz="1400" b="1" dirty="0"/>
              <a:t>Where is the equipment to be located? </a:t>
            </a:r>
          </a:p>
          <a:p>
            <a:pPr marL="0" marR="0" algn="just">
              <a:lnSpc>
                <a:spcPct val="115000"/>
              </a:lnSpc>
              <a:spcBef>
                <a:spcPts val="0"/>
              </a:spcBef>
              <a:spcAft>
                <a:spcPts val="800"/>
              </a:spcAft>
            </a:pPr>
            <a:r>
              <a:rPr lang="en-US" sz="1400" dirty="0"/>
              <a:t>The devices used for interaction with the application are located at the diagnostic laboratory, at the doctor, inventory managers, patients and sample collectors. </a:t>
            </a:r>
          </a:p>
          <a:p>
            <a:pPr marL="0" marR="0" algn="just">
              <a:lnSpc>
                <a:spcPct val="115000"/>
              </a:lnSpc>
              <a:spcBef>
                <a:spcPts val="0"/>
              </a:spcBef>
              <a:spcAft>
                <a:spcPts val="800"/>
              </a:spcAft>
            </a:pPr>
            <a:r>
              <a:rPr lang="en-US" sz="1400" b="1" dirty="0"/>
              <a:t>Is there one or several locations?</a:t>
            </a:r>
          </a:p>
          <a:p>
            <a:pPr marL="0" marR="0" algn="just">
              <a:lnSpc>
                <a:spcPct val="115000"/>
              </a:lnSpc>
              <a:spcBef>
                <a:spcPts val="0"/>
              </a:spcBef>
              <a:spcAft>
                <a:spcPts val="800"/>
              </a:spcAft>
            </a:pPr>
            <a:r>
              <a:rPr lang="en-US" sz="1400" dirty="0"/>
              <a:t>The devices are located at several locations and can be accessed from anywhere. </a:t>
            </a:r>
          </a:p>
          <a:p>
            <a:pPr marL="0" marR="0" algn="just">
              <a:lnSpc>
                <a:spcPct val="115000"/>
              </a:lnSpc>
              <a:spcBef>
                <a:spcPts val="0"/>
              </a:spcBef>
              <a:spcAft>
                <a:spcPts val="800"/>
              </a:spcAft>
            </a:pPr>
            <a:r>
              <a:rPr lang="en-US" sz="1400" b="1" dirty="0"/>
              <a:t>Are there constraints on size of the system (Handheld/Server/PC </a:t>
            </a:r>
            <a:r>
              <a:rPr lang="en-US" sz="1400" b="1" dirty="0" err="1"/>
              <a:t>etc</a:t>
            </a:r>
            <a:r>
              <a:rPr lang="en-US" sz="1400" b="1" dirty="0"/>
              <a:t>)?</a:t>
            </a:r>
          </a:p>
          <a:p>
            <a:pPr marL="0" marR="0" algn="just">
              <a:lnSpc>
                <a:spcPct val="115000"/>
              </a:lnSpc>
              <a:spcBef>
                <a:spcPts val="0"/>
              </a:spcBef>
              <a:spcAft>
                <a:spcPts val="800"/>
              </a:spcAft>
            </a:pPr>
            <a:r>
              <a:rPr lang="en-US" sz="1400" dirty="0"/>
              <a:t>No, there are no special constraints on size of the device used for accessing the application runs as it is deployed on cloud web server. </a:t>
            </a:r>
          </a:p>
          <a:p>
            <a:pPr marL="0" marR="0" algn="just">
              <a:lnSpc>
                <a:spcPct val="115000"/>
              </a:lnSpc>
              <a:spcBef>
                <a:spcPts val="0"/>
              </a:spcBef>
              <a:spcAft>
                <a:spcPts val="800"/>
              </a:spcAft>
            </a:pPr>
            <a:r>
              <a:rPr lang="en-US" sz="1400" b="1" dirty="0"/>
              <a:t>Are there any COTS or other constraints on programming language, OS because of existing software components? </a:t>
            </a:r>
          </a:p>
          <a:p>
            <a:pPr marL="0" marR="0" algn="just">
              <a:lnSpc>
                <a:spcPct val="115000"/>
              </a:lnSpc>
              <a:spcBef>
                <a:spcPts val="0"/>
              </a:spcBef>
              <a:spcAft>
                <a:spcPts val="800"/>
              </a:spcAft>
            </a:pPr>
            <a:r>
              <a:rPr lang="en-US" sz="1400" dirty="0"/>
              <a:t>We need to deploy the product on the cloud, so we will be using the COTS solution for cloud where the application requires the cloud-based infrastructure management tools and cloud security solutions.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246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Functional Requirements</a:t>
            </a:r>
          </a:p>
        </p:txBody>
      </p:sp>
      <p:sp>
        <p:nvSpPr>
          <p:cNvPr id="5" name="TextBox 4">
            <a:extLst>
              <a:ext uri="{FF2B5EF4-FFF2-40B4-BE49-F238E27FC236}">
                <a16:creationId xmlns:a16="http://schemas.microsoft.com/office/drawing/2014/main" id="{85BB37CB-344D-5D02-B10A-22D8FC690338}"/>
              </a:ext>
            </a:extLst>
          </p:cNvPr>
          <p:cNvSpPr txBox="1"/>
          <p:nvPr/>
        </p:nvSpPr>
        <p:spPr>
          <a:xfrm>
            <a:off x="294514" y="771075"/>
            <a:ext cx="11514665" cy="6879640"/>
          </a:xfrm>
          <a:prstGeom prst="rect">
            <a:avLst/>
          </a:prstGeom>
          <a:noFill/>
        </p:spPr>
        <p:txBody>
          <a:bodyPr wrap="square">
            <a:spAutoFit/>
          </a:bodyPr>
          <a:lstStyle/>
          <a:p>
            <a:pPr marL="0" marR="0" algn="just">
              <a:lnSpc>
                <a:spcPct val="115000"/>
              </a:lnSpc>
              <a:spcBef>
                <a:spcPts val="0"/>
              </a:spcBef>
              <a:spcAft>
                <a:spcPts val="800"/>
              </a:spcAft>
            </a:pPr>
            <a:r>
              <a:rPr lang="en-US" sz="1400" b="1" dirty="0"/>
              <a:t>How to confirm the booking availability of the test?</a:t>
            </a:r>
          </a:p>
          <a:p>
            <a:pPr marL="0" marR="0" algn="just">
              <a:lnSpc>
                <a:spcPct val="115000"/>
              </a:lnSpc>
              <a:spcBef>
                <a:spcPts val="0"/>
              </a:spcBef>
              <a:spcAft>
                <a:spcPts val="800"/>
              </a:spcAft>
            </a:pPr>
            <a:r>
              <a:rPr lang="en-US" sz="1400" dirty="0"/>
              <a:t>Need to check the Inventory for required equipment before scheduling the test.</a:t>
            </a:r>
          </a:p>
          <a:p>
            <a:pPr marL="0" marR="0" algn="just">
              <a:lnSpc>
                <a:spcPct val="115000"/>
              </a:lnSpc>
              <a:spcBef>
                <a:spcPts val="0"/>
              </a:spcBef>
              <a:spcAft>
                <a:spcPts val="800"/>
              </a:spcAft>
            </a:pPr>
            <a:r>
              <a:rPr lang="en-US" sz="1400" b="1" dirty="0"/>
              <a:t>How the payments need to managed?</a:t>
            </a:r>
          </a:p>
          <a:p>
            <a:pPr marL="0" marR="0" algn="just">
              <a:lnSpc>
                <a:spcPct val="115000"/>
              </a:lnSpc>
              <a:spcBef>
                <a:spcPts val="0"/>
              </a:spcBef>
              <a:spcAft>
                <a:spcPts val="800"/>
              </a:spcAft>
            </a:pPr>
            <a:r>
              <a:rPr lang="en-US" sz="1400" dirty="0"/>
              <a:t>A merchant account is to be created and linked with the card swiping machine and to pay online for online booking.</a:t>
            </a:r>
          </a:p>
          <a:p>
            <a:pPr marL="0" marR="0" algn="just">
              <a:lnSpc>
                <a:spcPct val="115000"/>
              </a:lnSpc>
              <a:spcBef>
                <a:spcPts val="0"/>
              </a:spcBef>
              <a:spcAft>
                <a:spcPts val="800"/>
              </a:spcAft>
            </a:pPr>
            <a:r>
              <a:rPr lang="en-US" sz="1400" b="1" dirty="0"/>
              <a:t>How the payment confirmation is sent?</a:t>
            </a:r>
          </a:p>
          <a:p>
            <a:pPr marL="0" marR="0" algn="just">
              <a:lnSpc>
                <a:spcPct val="115000"/>
              </a:lnSpc>
              <a:spcBef>
                <a:spcPts val="0"/>
              </a:spcBef>
              <a:spcAft>
                <a:spcPts val="800"/>
              </a:spcAft>
            </a:pPr>
            <a:r>
              <a:rPr lang="en-US" sz="1400" dirty="0"/>
              <a:t>The payment confirmation need to be sent through register email and phone number.</a:t>
            </a:r>
          </a:p>
          <a:p>
            <a:pPr marL="0" marR="0" algn="just">
              <a:lnSpc>
                <a:spcPct val="115000"/>
              </a:lnSpc>
              <a:spcBef>
                <a:spcPts val="0"/>
              </a:spcBef>
              <a:spcAft>
                <a:spcPts val="800"/>
              </a:spcAft>
            </a:pPr>
            <a:r>
              <a:rPr lang="en-US" sz="1400" b="1" dirty="0"/>
              <a:t>How to confirm booking of the test?</a:t>
            </a:r>
          </a:p>
          <a:p>
            <a:pPr marL="0" marR="0" algn="just">
              <a:lnSpc>
                <a:spcPct val="115000"/>
              </a:lnSpc>
              <a:spcBef>
                <a:spcPts val="0"/>
              </a:spcBef>
              <a:spcAft>
                <a:spcPts val="800"/>
              </a:spcAft>
            </a:pPr>
            <a:r>
              <a:rPr lang="en-US" sz="1400" dirty="0"/>
              <a:t>The booking confirmation and invoice should be sent through email and mobile number and if required invoice need to be printed.</a:t>
            </a:r>
          </a:p>
          <a:p>
            <a:pPr marL="0" marR="0" algn="just">
              <a:lnSpc>
                <a:spcPct val="115000"/>
              </a:lnSpc>
              <a:spcBef>
                <a:spcPts val="0"/>
              </a:spcBef>
              <a:spcAft>
                <a:spcPts val="800"/>
              </a:spcAft>
            </a:pPr>
            <a:r>
              <a:rPr lang="en-US" sz="1400" b="1" dirty="0"/>
              <a:t>Who will have access to the Inventory manager?</a:t>
            </a:r>
          </a:p>
          <a:p>
            <a:pPr marL="0" marR="0" algn="just">
              <a:lnSpc>
                <a:spcPct val="115000"/>
              </a:lnSpc>
              <a:spcBef>
                <a:spcPts val="0"/>
              </a:spcBef>
              <a:spcAft>
                <a:spcPts val="800"/>
              </a:spcAft>
            </a:pPr>
            <a:r>
              <a:rPr lang="en-US" sz="1400" dirty="0"/>
              <a:t>The Supervisor with access to edit the data will only have access to the data.</a:t>
            </a:r>
          </a:p>
          <a:p>
            <a:pPr marL="0" marR="0" algn="just">
              <a:lnSpc>
                <a:spcPct val="115000"/>
              </a:lnSpc>
              <a:spcBef>
                <a:spcPts val="0"/>
              </a:spcBef>
              <a:spcAft>
                <a:spcPts val="800"/>
              </a:spcAft>
            </a:pPr>
            <a:r>
              <a:rPr lang="en-US" sz="1400" b="1" dirty="0"/>
              <a:t>What kind of patient data does the Lab assistant require for collecting the sample?</a:t>
            </a:r>
          </a:p>
          <a:p>
            <a:pPr marL="0" marR="0" algn="just">
              <a:lnSpc>
                <a:spcPct val="115000"/>
              </a:lnSpc>
              <a:spcBef>
                <a:spcPts val="0"/>
              </a:spcBef>
              <a:spcAft>
                <a:spcPts val="800"/>
              </a:spcAft>
            </a:pPr>
            <a:r>
              <a:rPr lang="en-US" sz="1400" dirty="0"/>
              <a:t>The lab assistant will have the contact information and booking details of the customer.</a:t>
            </a:r>
          </a:p>
          <a:p>
            <a:pPr marL="0" marR="0" algn="just">
              <a:lnSpc>
                <a:spcPct val="115000"/>
              </a:lnSpc>
              <a:spcBef>
                <a:spcPts val="0"/>
              </a:spcBef>
              <a:spcAft>
                <a:spcPts val="800"/>
              </a:spcAft>
            </a:pPr>
            <a:r>
              <a:rPr lang="en-US" sz="1400" b="1" dirty="0"/>
              <a:t>How are the test samples collected and managed?</a:t>
            </a:r>
          </a:p>
          <a:p>
            <a:pPr marL="0" marR="0" algn="just">
              <a:lnSpc>
                <a:spcPct val="115000"/>
              </a:lnSpc>
              <a:spcBef>
                <a:spcPts val="0"/>
              </a:spcBef>
              <a:spcAft>
                <a:spcPts val="800"/>
              </a:spcAft>
            </a:pPr>
            <a:r>
              <a:rPr lang="en-US" sz="1400" dirty="0"/>
              <a:t>They can be collected at the diagnostic laboratory or in-home collection by the lab assistant and there should be a way to link the patient data with the sample.</a:t>
            </a:r>
          </a:p>
          <a:p>
            <a:pPr marL="0" marR="0" algn="just">
              <a:lnSpc>
                <a:spcPct val="115000"/>
              </a:lnSpc>
              <a:spcBef>
                <a:spcPts val="0"/>
              </a:spcBef>
              <a:spcAft>
                <a:spcPts val="800"/>
              </a:spcAft>
            </a:pPr>
            <a:r>
              <a:rPr lang="en-US" sz="1400" b="1" dirty="0"/>
              <a:t>How should the lab assistant update the collection details?</a:t>
            </a:r>
          </a:p>
          <a:p>
            <a:pPr marL="0" marR="0" algn="just">
              <a:lnSpc>
                <a:spcPct val="115000"/>
              </a:lnSpc>
              <a:spcBef>
                <a:spcPts val="0"/>
              </a:spcBef>
              <a:spcAft>
                <a:spcPts val="800"/>
              </a:spcAft>
            </a:pPr>
            <a:r>
              <a:rPr lang="en-US" sz="1400" dirty="0"/>
              <a:t>Using a mobile or tab or laptop, the lab assistant should update the status.</a:t>
            </a:r>
          </a:p>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dirty="0"/>
          </a:p>
        </p:txBody>
      </p:sp>
    </p:spTree>
    <p:extLst>
      <p:ext uri="{BB962C8B-B14F-4D97-AF65-F5344CB8AC3E}">
        <p14:creationId xmlns:p14="http://schemas.microsoft.com/office/powerpoint/2010/main" val="3292678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Design Constraints – Interfaces</a:t>
            </a:r>
          </a:p>
        </p:txBody>
      </p:sp>
      <p:sp>
        <p:nvSpPr>
          <p:cNvPr id="5" name="TextBox 4">
            <a:extLst>
              <a:ext uri="{FF2B5EF4-FFF2-40B4-BE49-F238E27FC236}">
                <a16:creationId xmlns:a16="http://schemas.microsoft.com/office/drawing/2014/main" id="{85BB37CB-344D-5D02-B10A-22D8FC690338}"/>
              </a:ext>
            </a:extLst>
          </p:cNvPr>
          <p:cNvSpPr txBox="1"/>
          <p:nvPr/>
        </p:nvSpPr>
        <p:spPr>
          <a:xfrm>
            <a:off x="265576" y="678478"/>
            <a:ext cx="11514665" cy="3024611"/>
          </a:xfrm>
          <a:prstGeom prst="rect">
            <a:avLst/>
          </a:prstGeom>
          <a:noFill/>
        </p:spPr>
        <p:txBody>
          <a:bodyPr wrap="square">
            <a:spAutoFit/>
          </a:bodyPr>
          <a:lstStyle/>
          <a:p>
            <a:pPr marL="0" marR="0" algn="just">
              <a:lnSpc>
                <a:spcPct val="115000"/>
              </a:lnSpc>
              <a:spcBef>
                <a:spcPts val="0"/>
              </a:spcBef>
              <a:spcAft>
                <a:spcPts val="800"/>
              </a:spcAft>
            </a:pPr>
            <a:r>
              <a:rPr lang="en-US" sz="1400" b="1" dirty="0"/>
              <a:t>What are the different interfaces that the system interacts with? </a:t>
            </a:r>
          </a:p>
          <a:p>
            <a:pPr marL="0" marR="0" algn="just">
              <a:lnSpc>
                <a:spcPct val="115000"/>
              </a:lnSpc>
              <a:spcBef>
                <a:spcPts val="0"/>
              </a:spcBef>
              <a:spcAft>
                <a:spcPts val="800"/>
              </a:spcAft>
            </a:pPr>
            <a:r>
              <a:rPr lang="en-US" sz="1400" dirty="0"/>
              <a:t>Yes, the system interacts with different interfaces like payment gateways, terminals, notification gateways, printers, </a:t>
            </a:r>
            <a:r>
              <a:rPr lang="en-US" sz="1400" dirty="0" err="1"/>
              <a:t>qr</a:t>
            </a:r>
            <a:r>
              <a:rPr lang="en-US" sz="1400" dirty="0"/>
              <a:t> code printers and scanner, diagnostic machinery workstations.</a:t>
            </a:r>
          </a:p>
          <a:p>
            <a:pPr marL="0" marR="0" algn="just">
              <a:lnSpc>
                <a:spcPct val="115000"/>
              </a:lnSpc>
              <a:spcBef>
                <a:spcPts val="0"/>
              </a:spcBef>
              <a:spcAft>
                <a:spcPts val="800"/>
              </a:spcAft>
            </a:pPr>
            <a:r>
              <a:rPr lang="en-US" sz="1400" b="1" dirty="0"/>
              <a:t>Is input coming from one or more other systems (“upstream”)? </a:t>
            </a:r>
          </a:p>
          <a:p>
            <a:pPr marL="0" marR="0" algn="just">
              <a:lnSpc>
                <a:spcPct val="115000"/>
              </a:lnSpc>
              <a:spcBef>
                <a:spcPts val="0"/>
              </a:spcBef>
              <a:spcAft>
                <a:spcPts val="800"/>
              </a:spcAft>
            </a:pPr>
            <a:r>
              <a:rPr lang="en-US" sz="1400" dirty="0"/>
              <a:t>Yes the input should come form different systems like payment terminals, </a:t>
            </a:r>
            <a:r>
              <a:rPr lang="en-US" sz="1400" dirty="0" err="1"/>
              <a:t>qr</a:t>
            </a:r>
            <a:r>
              <a:rPr lang="en-US" sz="1400" dirty="0"/>
              <a:t> code scanner, diagnostic workstations.</a:t>
            </a:r>
          </a:p>
          <a:p>
            <a:pPr marL="0" marR="0" algn="just">
              <a:lnSpc>
                <a:spcPct val="115000"/>
              </a:lnSpc>
              <a:spcBef>
                <a:spcPts val="0"/>
              </a:spcBef>
              <a:spcAft>
                <a:spcPts val="800"/>
              </a:spcAft>
            </a:pPr>
            <a:r>
              <a:rPr lang="en-US" sz="1400" b="1" dirty="0"/>
              <a:t>Is output going to one or more other systems (“downstream”)? </a:t>
            </a:r>
          </a:p>
          <a:p>
            <a:pPr marL="0" marR="0" algn="just">
              <a:lnSpc>
                <a:spcPct val="115000"/>
              </a:lnSpc>
              <a:spcBef>
                <a:spcPts val="0"/>
              </a:spcBef>
              <a:spcAft>
                <a:spcPts val="800"/>
              </a:spcAft>
            </a:pPr>
            <a:r>
              <a:rPr lang="en-US" sz="1400" dirty="0"/>
              <a:t>The data is stored in the database, print requests to the printers, payment gateways, web-based image viewing APIs., notification gateways.</a:t>
            </a:r>
          </a:p>
          <a:p>
            <a:pPr marL="0" marR="0" algn="just">
              <a:lnSpc>
                <a:spcPct val="115000"/>
              </a:lnSpc>
              <a:spcBef>
                <a:spcPts val="0"/>
              </a:spcBef>
              <a:spcAft>
                <a:spcPts val="800"/>
              </a:spcAft>
            </a:pPr>
            <a:r>
              <a:rPr lang="en-US" sz="1400" b="1" dirty="0"/>
              <a:t>What is the protocol for the upstream and downstream systems?</a:t>
            </a:r>
          </a:p>
          <a:p>
            <a:pPr marL="0" marR="0" algn="just">
              <a:lnSpc>
                <a:spcPct val="115000"/>
              </a:lnSpc>
              <a:spcBef>
                <a:spcPts val="0"/>
              </a:spcBef>
              <a:spcAft>
                <a:spcPts val="800"/>
              </a:spcAft>
            </a:pPr>
            <a:r>
              <a:rPr lang="en-US" sz="1400" dirty="0"/>
              <a:t> HTTPS, TLS, API, </a:t>
            </a:r>
            <a:r>
              <a:rPr lang="en-US" sz="1400" dirty="0" err="1"/>
              <a:t>DICOMweb</a:t>
            </a:r>
            <a:r>
              <a:rPr lang="en-US" sz="1400" dirty="0"/>
              <a:t>, </a:t>
            </a:r>
            <a:r>
              <a:rPr lang="en-US" sz="1400" dirty="0" err="1"/>
              <a:t>Websocket</a:t>
            </a:r>
            <a:r>
              <a:rPr lang="en-US" sz="1400" dirty="0"/>
              <a:t>, QR Code are the different protocols used in this system.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191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Design Constraints – End Users</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3024611"/>
          </a:xfrm>
          <a:prstGeom prst="rect">
            <a:avLst/>
          </a:prstGeom>
          <a:noFill/>
        </p:spPr>
        <p:txBody>
          <a:bodyPr wrap="square">
            <a:spAutoFit/>
          </a:bodyPr>
          <a:lstStyle/>
          <a:p>
            <a:pPr marL="0" marR="0" algn="just">
              <a:lnSpc>
                <a:spcPct val="115000"/>
              </a:lnSpc>
              <a:spcBef>
                <a:spcPts val="0"/>
              </a:spcBef>
              <a:spcAft>
                <a:spcPts val="800"/>
              </a:spcAft>
            </a:pPr>
            <a:r>
              <a:rPr lang="en-US" sz="1400" b="1" dirty="0"/>
              <a:t>Who will use the system? </a:t>
            </a:r>
          </a:p>
          <a:p>
            <a:pPr marL="0" marR="0" algn="just">
              <a:lnSpc>
                <a:spcPct val="115000"/>
              </a:lnSpc>
              <a:spcBef>
                <a:spcPts val="0"/>
              </a:spcBef>
              <a:spcAft>
                <a:spcPts val="800"/>
              </a:spcAft>
            </a:pPr>
            <a:r>
              <a:rPr lang="en-US" sz="1400" dirty="0"/>
              <a:t>Different stakeholders in this system will include laboratory technicians, lab assistants, doctors, patients, administrators, and supervisors. </a:t>
            </a:r>
          </a:p>
          <a:p>
            <a:pPr marL="0" marR="0" algn="just">
              <a:lnSpc>
                <a:spcPct val="115000"/>
              </a:lnSpc>
              <a:spcBef>
                <a:spcPts val="0"/>
              </a:spcBef>
              <a:spcAft>
                <a:spcPts val="800"/>
              </a:spcAft>
            </a:pPr>
            <a:r>
              <a:rPr lang="en-US" sz="1400" b="1" dirty="0"/>
              <a:t>Will there be several types of users? </a:t>
            </a:r>
          </a:p>
          <a:p>
            <a:pPr marL="0" marR="0" algn="just">
              <a:lnSpc>
                <a:spcPct val="115000"/>
              </a:lnSpc>
              <a:spcBef>
                <a:spcPts val="0"/>
              </a:spcBef>
              <a:spcAft>
                <a:spcPts val="800"/>
              </a:spcAft>
            </a:pPr>
            <a:r>
              <a:rPr lang="en-US" sz="1400" dirty="0"/>
              <a:t>Yes, there will be several types of users and they will be having the role based access to the data and interface. </a:t>
            </a:r>
          </a:p>
          <a:p>
            <a:pPr marL="0" marR="0" algn="just">
              <a:lnSpc>
                <a:spcPct val="115000"/>
              </a:lnSpc>
              <a:spcBef>
                <a:spcPts val="0"/>
              </a:spcBef>
              <a:spcAft>
                <a:spcPts val="800"/>
              </a:spcAft>
            </a:pPr>
            <a:r>
              <a:rPr lang="en-US" sz="1400" b="1" dirty="0"/>
              <a:t>What is the skill level of each user? </a:t>
            </a:r>
          </a:p>
          <a:p>
            <a:pPr marL="0" marR="0" algn="just">
              <a:lnSpc>
                <a:spcPct val="115000"/>
              </a:lnSpc>
              <a:spcBef>
                <a:spcPts val="0"/>
              </a:spcBef>
              <a:spcAft>
                <a:spcPts val="800"/>
              </a:spcAft>
            </a:pPr>
            <a:r>
              <a:rPr lang="en-US" sz="1400" dirty="0"/>
              <a:t>Desirable All the users should have basic knowledge of operating a computer and web. The technicians should be skillful to operate the equipment and enter the correct details as per the prompt from the system. </a:t>
            </a:r>
          </a:p>
          <a:p>
            <a:pPr marL="0" marR="0" algn="just">
              <a:lnSpc>
                <a:spcPct val="115000"/>
              </a:lnSpc>
              <a:spcBef>
                <a:spcPts val="0"/>
              </a:spcBef>
              <a:spcAft>
                <a:spcPts val="800"/>
              </a:spcAft>
            </a:pPr>
            <a:r>
              <a:rPr lang="en-US" sz="1400" b="1" dirty="0"/>
              <a:t>What type of training and support will be provided for users of the system?</a:t>
            </a:r>
          </a:p>
          <a:p>
            <a:pPr marL="0" marR="0" algn="just">
              <a:lnSpc>
                <a:spcPct val="115000"/>
              </a:lnSpc>
              <a:spcBef>
                <a:spcPts val="0"/>
              </a:spcBef>
              <a:spcAft>
                <a:spcPts val="800"/>
              </a:spcAft>
            </a:pPr>
            <a:r>
              <a:rPr lang="en-US" sz="1400" dirty="0"/>
              <a:t> For the naive user, the documentation and videos for interaction and flow will be provided for different roles.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3065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Quality Requirements – Performance</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3024611"/>
          </a:xfrm>
          <a:prstGeom prst="rect">
            <a:avLst/>
          </a:prstGeom>
          <a:noFill/>
        </p:spPr>
        <p:txBody>
          <a:bodyPr wrap="square">
            <a:spAutoFit/>
          </a:bodyPr>
          <a:lstStyle/>
          <a:p>
            <a:pPr marL="0" marR="0" algn="just">
              <a:lnSpc>
                <a:spcPct val="115000"/>
              </a:lnSpc>
              <a:spcBef>
                <a:spcPts val="0"/>
              </a:spcBef>
              <a:spcAft>
                <a:spcPts val="800"/>
              </a:spcAft>
            </a:pPr>
            <a:r>
              <a:rPr lang="en-US" sz="1400" b="1" dirty="0"/>
              <a:t>Are there constraints on execution speed, response time or throughput? </a:t>
            </a:r>
          </a:p>
          <a:p>
            <a:pPr marL="0" marR="0" algn="just">
              <a:lnSpc>
                <a:spcPct val="115000"/>
              </a:lnSpc>
              <a:spcBef>
                <a:spcPts val="0"/>
              </a:spcBef>
              <a:spcAft>
                <a:spcPts val="800"/>
              </a:spcAft>
            </a:pPr>
            <a:r>
              <a:rPr lang="en-US" sz="1400" dirty="0"/>
              <a:t>Essential Yes, the response time should be faster without any delays and the test life cycle have a standard time for operating. </a:t>
            </a:r>
          </a:p>
          <a:p>
            <a:pPr marL="0" marR="0" algn="just">
              <a:lnSpc>
                <a:spcPct val="115000"/>
              </a:lnSpc>
              <a:spcBef>
                <a:spcPts val="0"/>
              </a:spcBef>
              <a:spcAft>
                <a:spcPts val="800"/>
              </a:spcAft>
            </a:pPr>
            <a:r>
              <a:rPr lang="en-US" sz="1400" b="1" dirty="0"/>
              <a:t>How much data will flow through the system? </a:t>
            </a:r>
          </a:p>
          <a:p>
            <a:pPr marL="0" marR="0" algn="just">
              <a:lnSpc>
                <a:spcPct val="115000"/>
              </a:lnSpc>
              <a:spcBef>
                <a:spcPts val="0"/>
              </a:spcBef>
              <a:spcAft>
                <a:spcPts val="800"/>
              </a:spcAft>
            </a:pPr>
            <a:r>
              <a:rPr lang="en-US" sz="1400" dirty="0"/>
              <a:t>As a rough estimate, a single diagnostic lab may generate hundreds of gigabytes of data each year. For larger labs or those that perform a high volume of tests, this number could be even higher. </a:t>
            </a:r>
          </a:p>
          <a:p>
            <a:pPr marL="0" marR="0" algn="just">
              <a:lnSpc>
                <a:spcPct val="115000"/>
              </a:lnSpc>
              <a:spcBef>
                <a:spcPts val="0"/>
              </a:spcBef>
              <a:spcAft>
                <a:spcPts val="800"/>
              </a:spcAft>
            </a:pPr>
            <a:r>
              <a:rPr lang="en-US" sz="1400" b="1" dirty="0"/>
              <a:t>How often will data be received or sent? </a:t>
            </a:r>
          </a:p>
          <a:p>
            <a:pPr marL="0" marR="0" algn="just">
              <a:lnSpc>
                <a:spcPct val="115000"/>
              </a:lnSpc>
              <a:spcBef>
                <a:spcPts val="0"/>
              </a:spcBef>
              <a:spcAft>
                <a:spcPts val="800"/>
              </a:spcAft>
            </a:pPr>
            <a:r>
              <a:rPr lang="en-US" sz="1400" dirty="0"/>
              <a:t>The data will be sent and received frequently and data is handled between different systems as different stake holders are involved. </a:t>
            </a:r>
          </a:p>
          <a:p>
            <a:pPr marL="0" marR="0" algn="just">
              <a:lnSpc>
                <a:spcPct val="115000"/>
              </a:lnSpc>
              <a:spcBef>
                <a:spcPts val="0"/>
              </a:spcBef>
              <a:spcAft>
                <a:spcPts val="800"/>
              </a:spcAft>
            </a:pPr>
            <a:r>
              <a:rPr lang="en-US" sz="1400" b="1" dirty="0"/>
              <a:t>How will the system handle quality control and quality assurance processes for laboratory testing?</a:t>
            </a:r>
          </a:p>
          <a:p>
            <a:pPr marL="0" marR="0" algn="just">
              <a:lnSpc>
                <a:spcPct val="115000"/>
              </a:lnSpc>
              <a:spcBef>
                <a:spcPts val="0"/>
              </a:spcBef>
              <a:spcAft>
                <a:spcPts val="800"/>
              </a:spcAft>
            </a:pPr>
            <a:r>
              <a:rPr lang="en-US" sz="1400" dirty="0"/>
              <a:t>Using workflow management, data validation and reporting and compliance to the all the security measures and policies that are involved.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6384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1978296" cy="1325563"/>
          </a:xfrm>
        </p:spPr>
        <p:txBody>
          <a:bodyPr>
            <a:normAutofit/>
          </a:bodyPr>
          <a:lstStyle/>
          <a:p>
            <a:r>
              <a:rPr lang="en-US" sz="4000" dirty="0"/>
              <a:t>Quality Requirements – Usability and Human Factors</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1623201"/>
          </a:xfrm>
          <a:prstGeom prst="rect">
            <a:avLst/>
          </a:prstGeom>
          <a:noFill/>
        </p:spPr>
        <p:txBody>
          <a:bodyPr wrap="square">
            <a:spAutoFit/>
          </a:bodyPr>
          <a:lstStyle/>
          <a:p>
            <a:pPr marL="0" marR="0" algn="just">
              <a:lnSpc>
                <a:spcPct val="115000"/>
              </a:lnSpc>
              <a:spcBef>
                <a:spcPts val="0"/>
              </a:spcBef>
              <a:spcAft>
                <a:spcPts val="800"/>
              </a:spcAft>
            </a:pPr>
            <a:r>
              <a:rPr lang="en-US" sz="1400" b="1" dirty="0"/>
              <a:t>What kind of training will be required for each type of user? </a:t>
            </a:r>
          </a:p>
          <a:p>
            <a:pPr marL="0" marR="0" algn="just">
              <a:lnSpc>
                <a:spcPct val="115000"/>
              </a:lnSpc>
              <a:spcBef>
                <a:spcPts val="0"/>
              </a:spcBef>
              <a:spcAft>
                <a:spcPts val="800"/>
              </a:spcAft>
            </a:pPr>
            <a:r>
              <a:rPr lang="en-US" sz="1400" dirty="0"/>
              <a:t>Basic knowledge of understanding the application language which is English and using of the application using web and mobile interfaces. </a:t>
            </a:r>
          </a:p>
          <a:p>
            <a:pPr marL="0" marR="0" algn="just">
              <a:lnSpc>
                <a:spcPct val="115000"/>
              </a:lnSpc>
              <a:spcBef>
                <a:spcPts val="0"/>
              </a:spcBef>
              <a:spcAft>
                <a:spcPts val="800"/>
              </a:spcAft>
            </a:pPr>
            <a:r>
              <a:rPr lang="en-US" sz="1400" b="1" dirty="0"/>
              <a:t>How easy should it be for a user to understand and use the system? </a:t>
            </a:r>
          </a:p>
          <a:p>
            <a:pPr marL="0" marR="0" algn="just">
              <a:lnSpc>
                <a:spcPct val="115000"/>
              </a:lnSpc>
              <a:spcBef>
                <a:spcPts val="0"/>
              </a:spcBef>
              <a:spcAft>
                <a:spcPts val="800"/>
              </a:spcAft>
            </a:pPr>
            <a:r>
              <a:rPr lang="en-US" sz="1400" dirty="0"/>
              <a:t>It is very easy to use and operate the system even by the naïve user as now a days everyone is handling smart phone and having basic knowledge on computers usage.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9545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1978296" cy="1325563"/>
          </a:xfrm>
        </p:spPr>
        <p:txBody>
          <a:bodyPr>
            <a:normAutofit/>
          </a:bodyPr>
          <a:lstStyle/>
          <a:p>
            <a:r>
              <a:rPr lang="en-US" sz="4000" dirty="0"/>
              <a:t>Quality Requirements – Security</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5720733"/>
          </a:xfrm>
          <a:prstGeom prst="rect">
            <a:avLst/>
          </a:prstGeom>
          <a:noFill/>
        </p:spPr>
        <p:txBody>
          <a:bodyPr wrap="square">
            <a:spAutoFit/>
          </a:bodyPr>
          <a:lstStyle/>
          <a:p>
            <a:pPr marL="0" marR="0" algn="just">
              <a:lnSpc>
                <a:spcPct val="115000"/>
              </a:lnSpc>
              <a:spcBef>
                <a:spcPts val="0"/>
              </a:spcBef>
              <a:spcAft>
                <a:spcPts val="800"/>
              </a:spcAft>
            </a:pPr>
            <a:r>
              <a:rPr lang="en-US" sz="1400" b="1" dirty="0"/>
              <a:t>Must access to the system or information be controlled? </a:t>
            </a:r>
          </a:p>
          <a:p>
            <a:pPr marL="0" marR="0" algn="just">
              <a:lnSpc>
                <a:spcPct val="115000"/>
              </a:lnSpc>
              <a:spcBef>
                <a:spcPts val="0"/>
              </a:spcBef>
              <a:spcAft>
                <a:spcPts val="800"/>
              </a:spcAft>
            </a:pPr>
            <a:r>
              <a:rPr lang="en-US" sz="1400" dirty="0"/>
              <a:t>Yes, this application deals with patients sensitive data and all the access to the information is to be restricted. Only authorized users can access the required data and follows DISHA Act. </a:t>
            </a:r>
          </a:p>
          <a:p>
            <a:pPr marL="0" marR="0" algn="just">
              <a:lnSpc>
                <a:spcPct val="115000"/>
              </a:lnSpc>
              <a:spcBef>
                <a:spcPts val="0"/>
              </a:spcBef>
              <a:spcAft>
                <a:spcPts val="800"/>
              </a:spcAft>
            </a:pPr>
            <a:r>
              <a:rPr lang="en-US" sz="1400" b="1" dirty="0"/>
              <a:t>Should each user’s data be isolated the data of other users? </a:t>
            </a:r>
          </a:p>
          <a:p>
            <a:pPr marL="0" marR="0" algn="just">
              <a:lnSpc>
                <a:spcPct val="115000"/>
              </a:lnSpc>
              <a:spcBef>
                <a:spcPts val="0"/>
              </a:spcBef>
              <a:spcAft>
                <a:spcPts val="800"/>
              </a:spcAft>
            </a:pPr>
            <a:r>
              <a:rPr lang="en-US" sz="1400" dirty="0"/>
              <a:t>Yes, the details of one patient should not be revealed to others patients. </a:t>
            </a:r>
          </a:p>
          <a:p>
            <a:pPr marL="0" marR="0" algn="just">
              <a:lnSpc>
                <a:spcPct val="115000"/>
              </a:lnSpc>
              <a:spcBef>
                <a:spcPts val="0"/>
              </a:spcBef>
              <a:spcAft>
                <a:spcPts val="800"/>
              </a:spcAft>
            </a:pPr>
            <a:r>
              <a:rPr lang="en-US" sz="1400" b="1" dirty="0"/>
              <a:t>Should user programs be isolated from other programs and from the OS?</a:t>
            </a:r>
          </a:p>
          <a:p>
            <a:pPr marL="0" marR="0" algn="just">
              <a:lnSpc>
                <a:spcPct val="115000"/>
              </a:lnSpc>
              <a:spcBef>
                <a:spcPts val="0"/>
              </a:spcBef>
              <a:spcAft>
                <a:spcPts val="800"/>
              </a:spcAft>
            </a:pPr>
            <a:r>
              <a:rPr lang="en-US" sz="1400" dirty="0"/>
              <a:t>Yes, it should be isolated and this system should not be accessed by other programs running on the same device as it deals with sensitive data. </a:t>
            </a:r>
          </a:p>
          <a:p>
            <a:pPr marL="0" marR="0" algn="just">
              <a:lnSpc>
                <a:spcPct val="115000"/>
              </a:lnSpc>
              <a:spcBef>
                <a:spcPts val="0"/>
              </a:spcBef>
              <a:spcAft>
                <a:spcPts val="800"/>
              </a:spcAft>
            </a:pPr>
            <a:r>
              <a:rPr lang="en-US" sz="1400" b="1" dirty="0"/>
              <a:t>How will the system ensure the security and privacy of patient information? </a:t>
            </a:r>
          </a:p>
          <a:p>
            <a:pPr marL="0" marR="0" algn="just">
              <a:lnSpc>
                <a:spcPct val="115000"/>
              </a:lnSpc>
              <a:spcBef>
                <a:spcPts val="0"/>
              </a:spcBef>
              <a:spcAft>
                <a:spcPts val="800"/>
              </a:spcAft>
            </a:pPr>
            <a:r>
              <a:rPr lang="en-US" sz="1400" dirty="0"/>
              <a:t>The system uses proper encryption standards and all the security protocols while exchanging the data with external entities and compliant to DISHA Act.</a:t>
            </a:r>
          </a:p>
          <a:p>
            <a:pPr marL="0" marR="0" algn="just">
              <a:lnSpc>
                <a:spcPct val="115000"/>
              </a:lnSpc>
              <a:spcBef>
                <a:spcPts val="0"/>
              </a:spcBef>
              <a:spcAft>
                <a:spcPts val="800"/>
              </a:spcAft>
            </a:pPr>
            <a:r>
              <a:rPr lang="en-US" sz="1400" b="1" dirty="0"/>
              <a:t>How the access to the information is controlled?</a:t>
            </a:r>
          </a:p>
          <a:p>
            <a:pPr marL="0" marR="0" algn="just">
              <a:lnSpc>
                <a:spcPct val="115000"/>
              </a:lnSpc>
              <a:spcBef>
                <a:spcPts val="0"/>
              </a:spcBef>
              <a:spcAft>
                <a:spcPts val="800"/>
              </a:spcAft>
            </a:pPr>
            <a:r>
              <a:rPr lang="en-US" sz="1400" dirty="0"/>
              <a:t>The access to the information is controlled by role bases access control to the users. As per the DISHA act 32.2, data need to be stored without compromising privacy and confidentiality.</a:t>
            </a:r>
          </a:p>
          <a:p>
            <a:pPr marL="0" marR="0" algn="just">
              <a:lnSpc>
                <a:spcPct val="115000"/>
              </a:lnSpc>
              <a:spcBef>
                <a:spcPts val="0"/>
              </a:spcBef>
              <a:spcAft>
                <a:spcPts val="800"/>
              </a:spcAft>
            </a:pPr>
            <a:r>
              <a:rPr lang="en-US" sz="1400" b="1" dirty="0"/>
              <a:t>How the data is secured while transferring?</a:t>
            </a:r>
          </a:p>
          <a:p>
            <a:pPr marL="0" marR="0" algn="just">
              <a:lnSpc>
                <a:spcPct val="115000"/>
              </a:lnSpc>
              <a:spcBef>
                <a:spcPts val="0"/>
              </a:spcBef>
              <a:spcAft>
                <a:spcPts val="800"/>
              </a:spcAft>
            </a:pPr>
            <a:r>
              <a:rPr lang="en-US" sz="1400" dirty="0"/>
              <a:t>As per the DISHA Act 33.2, data while transferring should be encrypted without compromising privacy and security.</a:t>
            </a:r>
          </a:p>
          <a:p>
            <a:pPr marL="0" marR="0" algn="just">
              <a:lnSpc>
                <a:spcPct val="115000"/>
              </a:lnSpc>
              <a:spcBef>
                <a:spcPts val="0"/>
              </a:spcBef>
              <a:spcAft>
                <a:spcPts val="800"/>
              </a:spcAft>
            </a:pPr>
            <a:r>
              <a:rPr lang="en-US" sz="1400" b="1" dirty="0"/>
              <a:t>Can the data be shared for research of clinical and academics?</a:t>
            </a:r>
          </a:p>
          <a:p>
            <a:pPr marL="0" marR="0" algn="just">
              <a:lnSpc>
                <a:spcPct val="115000"/>
              </a:lnSpc>
              <a:spcBef>
                <a:spcPts val="0"/>
              </a:spcBef>
              <a:spcAft>
                <a:spcPts val="800"/>
              </a:spcAft>
            </a:pPr>
            <a:r>
              <a:rPr lang="en-US" sz="1400" dirty="0"/>
              <a:t>Yes, the data can be used for research but the data should be anonymized and deidentified before sharing.</a:t>
            </a:r>
          </a:p>
          <a:p>
            <a:pPr marL="0" marR="0" algn="just">
              <a:lnSpc>
                <a:spcPct val="115000"/>
              </a:lnSpc>
              <a:spcBef>
                <a:spcPts val="0"/>
              </a:spcBef>
              <a:spcAft>
                <a:spcPts val="800"/>
              </a:spcAft>
            </a:pP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1960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1978296" cy="1325563"/>
          </a:xfrm>
        </p:spPr>
        <p:txBody>
          <a:bodyPr>
            <a:normAutofit/>
          </a:bodyPr>
          <a:lstStyle/>
          <a:p>
            <a:r>
              <a:rPr lang="en-US" sz="4000" dirty="0"/>
              <a:t>Quality Requirements – Reliability and Availability</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3725315"/>
          </a:xfrm>
          <a:prstGeom prst="rect">
            <a:avLst/>
          </a:prstGeom>
          <a:noFill/>
        </p:spPr>
        <p:txBody>
          <a:bodyPr wrap="square">
            <a:spAutoFit/>
          </a:bodyPr>
          <a:lstStyle/>
          <a:p>
            <a:pPr marL="0" marR="0" algn="just">
              <a:lnSpc>
                <a:spcPct val="115000"/>
              </a:lnSpc>
              <a:spcBef>
                <a:spcPts val="0"/>
              </a:spcBef>
              <a:spcAft>
                <a:spcPts val="800"/>
              </a:spcAft>
            </a:pPr>
            <a:r>
              <a:rPr lang="en-US" sz="1400" b="1" dirty="0"/>
              <a:t>Must the system detect and isolate faults? </a:t>
            </a:r>
          </a:p>
          <a:p>
            <a:pPr marL="0" marR="0" algn="just">
              <a:lnSpc>
                <a:spcPct val="115000"/>
              </a:lnSpc>
              <a:spcBef>
                <a:spcPts val="0"/>
              </a:spcBef>
              <a:spcAft>
                <a:spcPts val="800"/>
              </a:spcAft>
            </a:pPr>
            <a:r>
              <a:rPr lang="en-US" sz="1400" dirty="0"/>
              <a:t>Yes, the system should be resilient to faults, if there is any failure or any resources running out of stock, the system should automatically detect and communicate with relevant stakeholders. </a:t>
            </a:r>
          </a:p>
          <a:p>
            <a:pPr marL="0" marR="0" algn="just">
              <a:lnSpc>
                <a:spcPct val="115000"/>
              </a:lnSpc>
              <a:spcBef>
                <a:spcPts val="0"/>
              </a:spcBef>
              <a:spcAft>
                <a:spcPts val="800"/>
              </a:spcAft>
            </a:pPr>
            <a:r>
              <a:rPr lang="en-US" sz="1400" b="1" dirty="0"/>
              <a:t>What is the prescribed Mean Time between Failures?</a:t>
            </a:r>
          </a:p>
          <a:p>
            <a:pPr marL="0" marR="0" algn="just">
              <a:lnSpc>
                <a:spcPct val="115000"/>
              </a:lnSpc>
              <a:spcBef>
                <a:spcPts val="0"/>
              </a:spcBef>
              <a:spcAft>
                <a:spcPts val="800"/>
              </a:spcAft>
            </a:pPr>
            <a:r>
              <a:rPr lang="en-US" sz="1400" dirty="0"/>
              <a:t>The system should be available 99% of the time. </a:t>
            </a:r>
          </a:p>
          <a:p>
            <a:pPr marL="0" marR="0" algn="just">
              <a:lnSpc>
                <a:spcPct val="115000"/>
              </a:lnSpc>
              <a:spcBef>
                <a:spcPts val="0"/>
              </a:spcBef>
              <a:spcAft>
                <a:spcPts val="800"/>
              </a:spcAft>
            </a:pPr>
            <a:r>
              <a:rPr lang="en-US" sz="1400" b="1" dirty="0"/>
              <a:t>Is there a maximum time allowed for restarting the system after a failure?</a:t>
            </a:r>
          </a:p>
          <a:p>
            <a:pPr marL="0" marR="0" algn="just">
              <a:lnSpc>
                <a:spcPct val="115000"/>
              </a:lnSpc>
              <a:spcBef>
                <a:spcPts val="0"/>
              </a:spcBef>
              <a:spcAft>
                <a:spcPts val="800"/>
              </a:spcAft>
            </a:pPr>
            <a:r>
              <a:rPr lang="en-US" sz="1400" dirty="0"/>
              <a:t> The downtime should not be more than 15 min during peak period and 2 hours during non peak. </a:t>
            </a:r>
          </a:p>
          <a:p>
            <a:pPr marL="0" marR="0" algn="just">
              <a:lnSpc>
                <a:spcPct val="115000"/>
              </a:lnSpc>
              <a:spcBef>
                <a:spcPts val="0"/>
              </a:spcBef>
              <a:spcAft>
                <a:spcPts val="800"/>
              </a:spcAft>
            </a:pPr>
            <a:r>
              <a:rPr lang="en-US" sz="1400" b="1" dirty="0"/>
              <a:t>How often will the system be backed up? </a:t>
            </a:r>
          </a:p>
          <a:p>
            <a:pPr marL="0" marR="0" algn="just">
              <a:lnSpc>
                <a:spcPct val="115000"/>
              </a:lnSpc>
              <a:spcBef>
                <a:spcPts val="0"/>
              </a:spcBef>
              <a:spcAft>
                <a:spcPts val="800"/>
              </a:spcAft>
            </a:pPr>
            <a:r>
              <a:rPr lang="en-US" sz="1400" dirty="0"/>
              <a:t>The system need to be backed up twice a day. </a:t>
            </a:r>
          </a:p>
          <a:p>
            <a:pPr marL="0" marR="0" algn="just">
              <a:lnSpc>
                <a:spcPct val="115000"/>
              </a:lnSpc>
              <a:spcBef>
                <a:spcPts val="0"/>
              </a:spcBef>
              <a:spcAft>
                <a:spcPts val="800"/>
              </a:spcAft>
            </a:pPr>
            <a:r>
              <a:rPr lang="en-US" sz="1400" b="1" dirty="0"/>
              <a:t>Must backup copies be stored at a different location? </a:t>
            </a:r>
          </a:p>
          <a:p>
            <a:pPr marL="0" marR="0" algn="just">
              <a:lnSpc>
                <a:spcPct val="115000"/>
              </a:lnSpc>
              <a:spcBef>
                <a:spcPts val="0"/>
              </a:spcBef>
              <a:spcAft>
                <a:spcPts val="800"/>
              </a:spcAft>
            </a:pPr>
            <a:r>
              <a:rPr lang="en-US" sz="1400" dirty="0"/>
              <a:t>Yes, if there is any problem with the current storage of data then this backup is quite helpful to restore the data.</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3338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1978296" cy="1325563"/>
          </a:xfrm>
        </p:spPr>
        <p:txBody>
          <a:bodyPr>
            <a:normAutofit/>
          </a:bodyPr>
          <a:lstStyle/>
          <a:p>
            <a:r>
              <a:rPr lang="en-US" sz="4000" dirty="0"/>
              <a:t>Quality Requirements – Maintainability</a:t>
            </a:r>
          </a:p>
        </p:txBody>
      </p:sp>
      <p:sp>
        <p:nvSpPr>
          <p:cNvPr id="5" name="TextBox 4">
            <a:extLst>
              <a:ext uri="{FF2B5EF4-FFF2-40B4-BE49-F238E27FC236}">
                <a16:creationId xmlns:a16="http://schemas.microsoft.com/office/drawing/2014/main" id="{85BB37CB-344D-5D02-B10A-22D8FC690338}"/>
              </a:ext>
            </a:extLst>
          </p:cNvPr>
          <p:cNvSpPr txBox="1"/>
          <p:nvPr/>
        </p:nvSpPr>
        <p:spPr>
          <a:xfrm>
            <a:off x="236640" y="747926"/>
            <a:ext cx="11514665" cy="2076146"/>
          </a:xfrm>
          <a:prstGeom prst="rect">
            <a:avLst/>
          </a:prstGeom>
          <a:noFill/>
        </p:spPr>
        <p:txBody>
          <a:bodyPr wrap="square">
            <a:spAutoFit/>
          </a:bodyPr>
          <a:lstStyle/>
          <a:p>
            <a:pPr marL="0" marR="0" algn="just">
              <a:lnSpc>
                <a:spcPct val="115000"/>
              </a:lnSpc>
              <a:spcBef>
                <a:spcPts val="0"/>
              </a:spcBef>
              <a:spcAft>
                <a:spcPts val="800"/>
              </a:spcAft>
            </a:pPr>
            <a:r>
              <a:rPr lang="en-US" sz="1400" b="1" dirty="0"/>
              <a:t>When and in what ways might the system be changed in the future?</a:t>
            </a:r>
          </a:p>
          <a:p>
            <a:pPr marL="0" marR="0" algn="just">
              <a:lnSpc>
                <a:spcPct val="115000"/>
              </a:lnSpc>
              <a:spcBef>
                <a:spcPts val="0"/>
              </a:spcBef>
              <a:spcAft>
                <a:spcPts val="800"/>
              </a:spcAft>
            </a:pPr>
            <a:r>
              <a:rPr lang="en-US" sz="1400" dirty="0"/>
              <a:t>The system is hosted on the cloud and based of the policies and security requirements, the system will be altered.</a:t>
            </a:r>
          </a:p>
          <a:p>
            <a:pPr marL="0" marR="0" algn="just">
              <a:lnSpc>
                <a:spcPct val="115000"/>
              </a:lnSpc>
              <a:spcBef>
                <a:spcPts val="0"/>
              </a:spcBef>
              <a:spcAft>
                <a:spcPts val="800"/>
              </a:spcAft>
            </a:pPr>
            <a:r>
              <a:rPr lang="en-US" sz="1400" b="1" dirty="0"/>
              <a:t>How easy should it be to add features to the system? </a:t>
            </a:r>
          </a:p>
          <a:p>
            <a:pPr marL="0" marR="0" algn="just">
              <a:lnSpc>
                <a:spcPct val="115000"/>
              </a:lnSpc>
              <a:spcBef>
                <a:spcPts val="0"/>
              </a:spcBef>
              <a:spcAft>
                <a:spcPts val="800"/>
              </a:spcAft>
            </a:pPr>
            <a:r>
              <a:rPr lang="en-US" sz="1400" dirty="0"/>
              <a:t>The system should be adaptable and integrable for new features in the future.</a:t>
            </a:r>
          </a:p>
          <a:p>
            <a:pPr marL="0" marR="0" algn="just">
              <a:lnSpc>
                <a:spcPct val="115000"/>
              </a:lnSpc>
              <a:spcBef>
                <a:spcPts val="0"/>
              </a:spcBef>
              <a:spcAft>
                <a:spcPts val="800"/>
              </a:spcAft>
            </a:pPr>
            <a:r>
              <a:rPr lang="en-US" sz="1400" b="1" dirty="0"/>
              <a:t>How easy should it be to port (or migrate) the system from one platform to another? </a:t>
            </a:r>
          </a:p>
          <a:p>
            <a:pPr marL="0" marR="0" algn="just">
              <a:lnSpc>
                <a:spcPct val="115000"/>
              </a:lnSpc>
              <a:spcBef>
                <a:spcPts val="0"/>
              </a:spcBef>
              <a:spcAft>
                <a:spcPts val="800"/>
              </a:spcAft>
            </a:pPr>
            <a:r>
              <a:rPr lang="en-US" sz="1400" dirty="0"/>
              <a:t>It should be done easily and we are hosting on the cloud and there should be no cloud provider lock in to the application. </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641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Functional Requirements</a:t>
            </a:r>
          </a:p>
        </p:txBody>
      </p:sp>
      <p:sp>
        <p:nvSpPr>
          <p:cNvPr id="5" name="TextBox 4">
            <a:extLst>
              <a:ext uri="{FF2B5EF4-FFF2-40B4-BE49-F238E27FC236}">
                <a16:creationId xmlns:a16="http://schemas.microsoft.com/office/drawing/2014/main" id="{85BB37CB-344D-5D02-B10A-22D8FC690338}"/>
              </a:ext>
            </a:extLst>
          </p:cNvPr>
          <p:cNvSpPr txBox="1"/>
          <p:nvPr/>
        </p:nvSpPr>
        <p:spPr>
          <a:xfrm>
            <a:off x="294514" y="771075"/>
            <a:ext cx="11514665" cy="1026243"/>
          </a:xfrm>
          <a:prstGeom prst="rect">
            <a:avLst/>
          </a:prstGeom>
          <a:noFill/>
        </p:spPr>
        <p:txBody>
          <a:bodyPr wrap="square">
            <a:spAutoFit/>
          </a:bodyPr>
          <a:lstStyle/>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dirty="0"/>
          </a:p>
        </p:txBody>
      </p:sp>
      <p:sp>
        <p:nvSpPr>
          <p:cNvPr id="4" name="TextBox 3">
            <a:extLst>
              <a:ext uri="{FF2B5EF4-FFF2-40B4-BE49-F238E27FC236}">
                <a16:creationId xmlns:a16="http://schemas.microsoft.com/office/drawing/2014/main" id="{52647BC3-B050-434A-B457-F8533A90442B}"/>
              </a:ext>
            </a:extLst>
          </p:cNvPr>
          <p:cNvSpPr txBox="1"/>
          <p:nvPr/>
        </p:nvSpPr>
        <p:spPr>
          <a:xfrm>
            <a:off x="382820" y="679373"/>
            <a:ext cx="11278673" cy="5929828"/>
          </a:xfrm>
          <a:prstGeom prst="rect">
            <a:avLst/>
          </a:prstGeom>
          <a:noFill/>
        </p:spPr>
        <p:txBody>
          <a:bodyPr wrap="square">
            <a:spAutoFit/>
          </a:bodyPr>
          <a:lstStyle/>
          <a:p>
            <a:pPr>
              <a:spcAft>
                <a:spcPts val="800"/>
              </a:spcAft>
            </a:pPr>
            <a:r>
              <a:rPr lang="en-US" sz="1400" b="1" dirty="0"/>
              <a:t>What updates are provided to the patient after the collection of the sample by the Lab assistant?</a:t>
            </a:r>
          </a:p>
          <a:p>
            <a:pPr>
              <a:spcAft>
                <a:spcPts val="800"/>
              </a:spcAft>
            </a:pPr>
            <a:r>
              <a:rPr lang="en-US" sz="1400" dirty="0"/>
              <a:t>The status of the test like sample is collected is to be notified to the patient.</a:t>
            </a:r>
          </a:p>
          <a:p>
            <a:pPr>
              <a:spcAft>
                <a:spcPts val="800"/>
              </a:spcAft>
            </a:pPr>
            <a:r>
              <a:rPr lang="en-US" sz="1400" b="1" dirty="0"/>
              <a:t>How will the lab technician access the samples collected by the lab assistant?</a:t>
            </a:r>
          </a:p>
          <a:p>
            <a:pPr>
              <a:spcAft>
                <a:spcPts val="800"/>
              </a:spcAft>
            </a:pPr>
            <a:r>
              <a:rPr lang="en-US" sz="1400" dirty="0"/>
              <a:t>The samples collected by the lab assistant are placed for processing of the samples.</a:t>
            </a:r>
          </a:p>
          <a:p>
            <a:pPr>
              <a:spcAft>
                <a:spcPts val="800"/>
              </a:spcAft>
            </a:pPr>
            <a:r>
              <a:rPr lang="en-US" sz="1400" b="1" dirty="0"/>
              <a:t>How will the lab technician access the system?</a:t>
            </a:r>
          </a:p>
          <a:p>
            <a:pPr>
              <a:spcAft>
                <a:spcPts val="800"/>
              </a:spcAft>
            </a:pPr>
            <a:r>
              <a:rPr lang="en-US" sz="1400" dirty="0"/>
              <a:t>Lab technician should be able to access through the browser.</a:t>
            </a:r>
          </a:p>
          <a:p>
            <a:pPr>
              <a:spcAft>
                <a:spcPts val="800"/>
              </a:spcAft>
            </a:pPr>
            <a:r>
              <a:rPr lang="en-US" sz="1400" b="1" dirty="0"/>
              <a:t>How the lab technician obtain the test results?</a:t>
            </a:r>
          </a:p>
          <a:p>
            <a:pPr>
              <a:spcAft>
                <a:spcPts val="800"/>
              </a:spcAft>
            </a:pPr>
            <a:r>
              <a:rPr lang="en-US" sz="1400" dirty="0"/>
              <a:t>It depends on the type of the test performed. Some test results are obtained manually and some are obtained from the automated machinery.</a:t>
            </a:r>
          </a:p>
          <a:p>
            <a:pPr>
              <a:spcAft>
                <a:spcPts val="800"/>
              </a:spcAft>
            </a:pPr>
            <a:r>
              <a:rPr lang="en-US" sz="1400" b="1" dirty="0"/>
              <a:t>How many categories of tests are available?</a:t>
            </a:r>
          </a:p>
          <a:p>
            <a:pPr>
              <a:spcAft>
                <a:spcPts val="800"/>
              </a:spcAft>
            </a:pPr>
            <a:r>
              <a:rPr lang="en-US" sz="1400" dirty="0"/>
              <a:t>Hematology, Microbiology, Cardiography, Pathology, Radiology and Imaging are different categories and each category will have different tests.</a:t>
            </a:r>
          </a:p>
          <a:p>
            <a:pPr>
              <a:spcAft>
                <a:spcPts val="800"/>
              </a:spcAft>
            </a:pPr>
            <a:r>
              <a:rPr lang="en-US" sz="1400" b="1" dirty="0"/>
              <a:t>What kind of data transformations are required?</a:t>
            </a:r>
          </a:p>
          <a:p>
            <a:pPr>
              <a:spcAft>
                <a:spcPts val="800"/>
              </a:spcAft>
            </a:pPr>
            <a:r>
              <a:rPr lang="en-US" sz="1400" dirty="0"/>
              <a:t>Test reports will be in different formats, and we may need to convert to images and pdfs as required.</a:t>
            </a:r>
          </a:p>
          <a:p>
            <a:pPr>
              <a:spcAft>
                <a:spcPts val="800"/>
              </a:spcAft>
            </a:pPr>
            <a:r>
              <a:rPr lang="en-US" sz="1400" b="1" dirty="0"/>
              <a:t>How the results are linked by the lab assistant with the sample collected?</a:t>
            </a:r>
          </a:p>
          <a:p>
            <a:pPr>
              <a:spcAft>
                <a:spcPts val="800"/>
              </a:spcAft>
            </a:pPr>
            <a:r>
              <a:rPr lang="en-US" sz="1400" dirty="0"/>
              <a:t>The sample should have linked labels of patient data and this can be fetched while generating the report.</a:t>
            </a:r>
          </a:p>
          <a:p>
            <a:pPr>
              <a:spcAft>
                <a:spcPts val="800"/>
              </a:spcAft>
            </a:pPr>
            <a:r>
              <a:rPr lang="en-US" sz="1400" b="1" dirty="0"/>
              <a:t>How the results from the machinery in the lab are accessed ?</a:t>
            </a:r>
          </a:p>
          <a:p>
            <a:pPr>
              <a:spcAft>
                <a:spcPts val="800"/>
              </a:spcAft>
            </a:pPr>
            <a:r>
              <a:rPr lang="en-US" sz="1400" dirty="0"/>
              <a:t>The results are sent to the Diagnostic Machinery Computer Workstations and are accessed from there. Some tests that have  manual process should be updated manually.</a:t>
            </a:r>
          </a:p>
          <a:p>
            <a:pPr>
              <a:spcAft>
                <a:spcPts val="800"/>
              </a:spcAft>
            </a:pPr>
            <a:r>
              <a:rPr lang="en-US" sz="1400" b="1" dirty="0"/>
              <a:t>Who will have the access to the reports?</a:t>
            </a:r>
          </a:p>
          <a:p>
            <a:pPr>
              <a:spcAft>
                <a:spcPts val="800"/>
              </a:spcAft>
            </a:pPr>
            <a:r>
              <a:rPr lang="en-US" sz="1400" dirty="0"/>
              <a:t>The patient and doctor will have the access to view the report.</a:t>
            </a:r>
          </a:p>
        </p:txBody>
      </p:sp>
    </p:spTree>
    <p:extLst>
      <p:ext uri="{BB962C8B-B14F-4D97-AF65-F5344CB8AC3E}">
        <p14:creationId xmlns:p14="http://schemas.microsoft.com/office/powerpoint/2010/main" val="19873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14E6-0A71-BFBC-9E0E-757577C56E9C}"/>
              </a:ext>
            </a:extLst>
          </p:cNvPr>
          <p:cNvSpPr>
            <a:spLocks noGrp="1"/>
          </p:cNvSpPr>
          <p:nvPr>
            <p:ph type="title"/>
          </p:nvPr>
        </p:nvSpPr>
        <p:spPr>
          <a:xfrm>
            <a:off x="169334" y="-286808"/>
            <a:ext cx="10515600" cy="1325563"/>
          </a:xfrm>
        </p:spPr>
        <p:txBody>
          <a:bodyPr/>
          <a:lstStyle/>
          <a:p>
            <a:r>
              <a:rPr lang="en-US" dirty="0"/>
              <a:t>Functional Requirements</a:t>
            </a:r>
          </a:p>
        </p:txBody>
      </p:sp>
      <p:sp>
        <p:nvSpPr>
          <p:cNvPr id="5" name="TextBox 4">
            <a:extLst>
              <a:ext uri="{FF2B5EF4-FFF2-40B4-BE49-F238E27FC236}">
                <a16:creationId xmlns:a16="http://schemas.microsoft.com/office/drawing/2014/main" id="{85BB37CB-344D-5D02-B10A-22D8FC690338}"/>
              </a:ext>
            </a:extLst>
          </p:cNvPr>
          <p:cNvSpPr txBox="1"/>
          <p:nvPr/>
        </p:nvSpPr>
        <p:spPr>
          <a:xfrm>
            <a:off x="294514" y="771075"/>
            <a:ext cx="11514665" cy="1026243"/>
          </a:xfrm>
          <a:prstGeom prst="rect">
            <a:avLst/>
          </a:prstGeom>
          <a:noFill/>
        </p:spPr>
        <p:txBody>
          <a:bodyPr wrap="square">
            <a:spAutoFit/>
          </a:bodyPr>
          <a:lstStyle/>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b="1" dirty="0"/>
          </a:p>
          <a:p>
            <a:pPr marL="0" marR="0" algn="just">
              <a:lnSpc>
                <a:spcPct val="115000"/>
              </a:lnSpc>
              <a:spcBef>
                <a:spcPts val="0"/>
              </a:spcBef>
              <a:spcAft>
                <a:spcPts val="800"/>
              </a:spcAft>
            </a:pPr>
            <a:endParaRPr lang="en-US" sz="1400" dirty="0"/>
          </a:p>
        </p:txBody>
      </p:sp>
      <p:sp>
        <p:nvSpPr>
          <p:cNvPr id="4" name="TextBox 3">
            <a:extLst>
              <a:ext uri="{FF2B5EF4-FFF2-40B4-BE49-F238E27FC236}">
                <a16:creationId xmlns:a16="http://schemas.microsoft.com/office/drawing/2014/main" id="{52647BC3-B050-434A-B457-F8533A90442B}"/>
              </a:ext>
            </a:extLst>
          </p:cNvPr>
          <p:cNvSpPr txBox="1"/>
          <p:nvPr/>
        </p:nvSpPr>
        <p:spPr>
          <a:xfrm>
            <a:off x="382820" y="679373"/>
            <a:ext cx="11278673" cy="5396349"/>
          </a:xfrm>
          <a:prstGeom prst="rect">
            <a:avLst/>
          </a:prstGeom>
          <a:noFill/>
        </p:spPr>
        <p:txBody>
          <a:bodyPr wrap="square">
            <a:spAutoFit/>
          </a:bodyPr>
          <a:lstStyle/>
          <a:p>
            <a:pPr>
              <a:spcAft>
                <a:spcPts val="800"/>
              </a:spcAft>
            </a:pPr>
            <a:r>
              <a:rPr lang="en-US" sz="1400" b="1" dirty="0"/>
              <a:t>How the reports are sent to patient?</a:t>
            </a:r>
          </a:p>
          <a:p>
            <a:pPr>
              <a:spcAft>
                <a:spcPts val="800"/>
              </a:spcAft>
            </a:pPr>
            <a:r>
              <a:rPr lang="en-US" sz="1400" dirty="0"/>
              <a:t>The reports should be able to access in the browser or mobile phone and should be able to send this over email.</a:t>
            </a:r>
          </a:p>
          <a:p>
            <a:pPr>
              <a:spcAft>
                <a:spcPts val="800"/>
              </a:spcAft>
            </a:pPr>
            <a:r>
              <a:rPr lang="en-US" sz="1400" b="1" dirty="0"/>
              <a:t>How does doctor interact with system and view the reports?</a:t>
            </a:r>
          </a:p>
          <a:p>
            <a:pPr>
              <a:spcAft>
                <a:spcPts val="800"/>
              </a:spcAft>
            </a:pPr>
            <a:r>
              <a:rPr lang="en-US" sz="1400" dirty="0"/>
              <a:t>The system should be designed in a way to login and view the different formats of patient reports.</a:t>
            </a:r>
          </a:p>
          <a:p>
            <a:pPr>
              <a:spcAft>
                <a:spcPts val="800"/>
              </a:spcAft>
            </a:pPr>
            <a:r>
              <a:rPr lang="en-US" sz="1400" b="1" dirty="0"/>
              <a:t>How do patient interact with the system?</a:t>
            </a:r>
          </a:p>
          <a:p>
            <a:pPr>
              <a:spcAft>
                <a:spcPts val="800"/>
              </a:spcAft>
            </a:pPr>
            <a:r>
              <a:rPr lang="en-US" sz="1400" dirty="0"/>
              <a:t>Patient can book a test online using his mobile app or using the browser.</a:t>
            </a:r>
          </a:p>
          <a:p>
            <a:pPr>
              <a:spcAft>
                <a:spcPts val="800"/>
              </a:spcAft>
            </a:pPr>
            <a:r>
              <a:rPr lang="en-US" sz="1400" b="1" dirty="0"/>
              <a:t>How will the receptionist access the system?</a:t>
            </a:r>
          </a:p>
          <a:p>
            <a:pPr>
              <a:spcAft>
                <a:spcPts val="800"/>
              </a:spcAft>
            </a:pPr>
            <a:r>
              <a:rPr lang="en-US" sz="1400" dirty="0"/>
              <a:t>The receptionist should be able to access the system by logging in to it through browser.</a:t>
            </a:r>
          </a:p>
          <a:p>
            <a:pPr>
              <a:spcAft>
                <a:spcPts val="800"/>
              </a:spcAft>
            </a:pPr>
            <a:r>
              <a:rPr lang="en-US" sz="1400" b="1" dirty="0"/>
              <a:t>How will receptionist can receive the payment?</a:t>
            </a:r>
          </a:p>
          <a:p>
            <a:pPr>
              <a:spcAft>
                <a:spcPts val="800"/>
              </a:spcAft>
            </a:pPr>
            <a:r>
              <a:rPr lang="en-US" sz="1400" dirty="0"/>
              <a:t>Receptionist will receive the payment using the payment terminals provided.</a:t>
            </a:r>
          </a:p>
          <a:p>
            <a:pPr>
              <a:spcAft>
                <a:spcPts val="800"/>
              </a:spcAft>
            </a:pPr>
            <a:r>
              <a:rPr lang="en-US" sz="1400" b="1" dirty="0"/>
              <a:t>How will the patient does the payment for walk-in appointments?</a:t>
            </a:r>
          </a:p>
          <a:p>
            <a:pPr>
              <a:spcAft>
                <a:spcPts val="800"/>
              </a:spcAft>
            </a:pPr>
            <a:r>
              <a:rPr lang="en-US" sz="1400" dirty="0"/>
              <a:t>The user will be able to swipe his/her credit card and can do the payment.</a:t>
            </a:r>
          </a:p>
          <a:p>
            <a:pPr>
              <a:spcAft>
                <a:spcPts val="800"/>
              </a:spcAft>
            </a:pPr>
            <a:r>
              <a:rPr lang="en-US" sz="1400" b="1" dirty="0"/>
              <a:t>What is the different formats of input that is provided to the system?</a:t>
            </a:r>
          </a:p>
          <a:p>
            <a:pPr>
              <a:spcAft>
                <a:spcPts val="800"/>
              </a:spcAft>
            </a:pPr>
            <a:r>
              <a:rPr lang="en-US" sz="1400" dirty="0"/>
              <a:t>The input and output format are of different types. They include text, DICOM, image. Video, pdf, xml.</a:t>
            </a:r>
          </a:p>
          <a:p>
            <a:pPr>
              <a:spcAft>
                <a:spcPts val="800"/>
              </a:spcAft>
            </a:pPr>
            <a:r>
              <a:rPr lang="en-US" sz="1400" b="1" dirty="0"/>
              <a:t>How long does the data to be retained ?</a:t>
            </a:r>
          </a:p>
          <a:p>
            <a:pPr>
              <a:spcAft>
                <a:spcPts val="800"/>
              </a:spcAft>
            </a:pPr>
            <a:r>
              <a:rPr lang="en-US" sz="1400" dirty="0"/>
              <a:t>The patient reports data should be retained for three years.</a:t>
            </a:r>
          </a:p>
          <a:p>
            <a:pPr>
              <a:spcAft>
                <a:spcPts val="800"/>
              </a:spcAft>
            </a:pPr>
            <a:endParaRPr lang="en-US" sz="1400" dirty="0"/>
          </a:p>
        </p:txBody>
      </p:sp>
    </p:spTree>
    <p:extLst>
      <p:ext uri="{BB962C8B-B14F-4D97-AF65-F5344CB8AC3E}">
        <p14:creationId xmlns:p14="http://schemas.microsoft.com/office/powerpoint/2010/main" val="73659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6871-C1F7-A5CF-6540-82E5F2090A16}"/>
              </a:ext>
            </a:extLst>
          </p:cNvPr>
          <p:cNvSpPr>
            <a:spLocks noGrp="1"/>
          </p:cNvSpPr>
          <p:nvPr>
            <p:ph type="title"/>
          </p:nvPr>
        </p:nvSpPr>
        <p:spPr>
          <a:xfrm>
            <a:off x="253679" y="-109437"/>
            <a:ext cx="10515600" cy="1325563"/>
          </a:xfrm>
        </p:spPr>
        <p:txBody>
          <a:bodyPr/>
          <a:lstStyle/>
          <a:p>
            <a:r>
              <a:rPr lang="en-US" dirty="0"/>
              <a:t>Context Diagram</a:t>
            </a:r>
          </a:p>
        </p:txBody>
      </p:sp>
      <p:pic>
        <p:nvPicPr>
          <p:cNvPr id="4" name="Picture 3">
            <a:extLst>
              <a:ext uri="{FF2B5EF4-FFF2-40B4-BE49-F238E27FC236}">
                <a16:creationId xmlns:a16="http://schemas.microsoft.com/office/drawing/2014/main" id="{4EFA9F37-7523-A64F-B403-5F59ACCA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1471612"/>
            <a:ext cx="8048625" cy="4486275"/>
          </a:xfrm>
          <a:prstGeom prst="rect">
            <a:avLst/>
          </a:prstGeom>
        </p:spPr>
      </p:pic>
    </p:spTree>
    <p:extLst>
      <p:ext uri="{BB962C8B-B14F-4D97-AF65-F5344CB8AC3E}">
        <p14:creationId xmlns:p14="http://schemas.microsoft.com/office/powerpoint/2010/main" val="342613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B51B2-6DAE-93EE-52D7-61451A14FCF8}"/>
              </a:ext>
            </a:extLst>
          </p:cNvPr>
          <p:cNvSpPr>
            <a:spLocks noGrp="1"/>
          </p:cNvSpPr>
          <p:nvPr>
            <p:ph type="title"/>
          </p:nvPr>
        </p:nvSpPr>
        <p:spPr>
          <a:xfrm>
            <a:off x="346276" y="254643"/>
            <a:ext cx="10515600" cy="444500"/>
          </a:xfrm>
        </p:spPr>
        <p:txBody>
          <a:bodyPr>
            <a:normAutofit fontScale="90000"/>
          </a:bodyPr>
          <a:lstStyle/>
          <a:p>
            <a:r>
              <a:rPr lang="en-US" dirty="0"/>
              <a:t>Data Flow Diagram Overview</a:t>
            </a:r>
            <a:endParaRPr lang="en-IN" dirty="0"/>
          </a:p>
        </p:txBody>
      </p:sp>
      <p:pic>
        <p:nvPicPr>
          <p:cNvPr id="8" name="Picture 7">
            <a:extLst>
              <a:ext uri="{FF2B5EF4-FFF2-40B4-BE49-F238E27FC236}">
                <a16:creationId xmlns:a16="http://schemas.microsoft.com/office/drawing/2014/main" id="{2DA83695-9402-9D29-A581-14729E0B0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456" y="861376"/>
            <a:ext cx="7486554" cy="5898118"/>
          </a:xfrm>
          <a:prstGeom prst="rect">
            <a:avLst/>
          </a:prstGeom>
        </p:spPr>
      </p:pic>
    </p:spTree>
    <p:extLst>
      <p:ext uri="{BB962C8B-B14F-4D97-AF65-F5344CB8AC3E}">
        <p14:creationId xmlns:p14="http://schemas.microsoft.com/office/powerpoint/2010/main" val="1746103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TotalTime>
  <Words>2673</Words>
  <Application>Microsoft Office PowerPoint</Application>
  <PresentationFormat>Widescreen</PresentationFormat>
  <Paragraphs>215</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Google Sans</vt:lpstr>
      <vt:lpstr>Söhne</vt:lpstr>
      <vt:lpstr>Times New Roman</vt:lpstr>
      <vt:lpstr>Office Theme</vt:lpstr>
      <vt:lpstr>DiagnoGenie</vt:lpstr>
      <vt:lpstr>Problem Statement</vt:lpstr>
      <vt:lpstr>PowerPoint Presentation</vt:lpstr>
      <vt:lpstr>Functional Requirements</vt:lpstr>
      <vt:lpstr>Functional Requirements</vt:lpstr>
      <vt:lpstr>Functional Requirements</vt:lpstr>
      <vt:lpstr>Functional Requirements</vt:lpstr>
      <vt:lpstr>Context Diagram</vt:lpstr>
      <vt:lpstr>Data Flow Diagram Overview</vt:lpstr>
      <vt:lpstr>Data Flow Diagram</vt:lpstr>
      <vt:lpstr>A. Scheduling System</vt:lpstr>
      <vt:lpstr>B. Sample Collection System</vt:lpstr>
      <vt:lpstr>C. Diagnostic System</vt:lpstr>
      <vt:lpstr>D. Reporting System</vt:lpstr>
      <vt:lpstr>E. Inventory Manager</vt:lpstr>
      <vt:lpstr>F. Notification System</vt:lpstr>
      <vt:lpstr>Functional</vt:lpstr>
      <vt:lpstr>Use case for Patient Booking an appointment online</vt:lpstr>
      <vt:lpstr>MSC for patient self registration online </vt:lpstr>
      <vt:lpstr>MSC for User login</vt:lpstr>
      <vt:lpstr>MSC for patient booking appointment online</vt:lpstr>
      <vt:lpstr>Use case for Receptionist Booking a walk-in appointment</vt:lpstr>
      <vt:lpstr>MSC for patient walk-in appointment</vt:lpstr>
      <vt:lpstr>Use case for Lab Assistant Interacting with the system in Sample Collection System</vt:lpstr>
      <vt:lpstr>MSC for Lab Assistant collecting samples</vt:lpstr>
      <vt:lpstr>Use case for Lab Technician performing the test</vt:lpstr>
      <vt:lpstr>MSC for Lab Technician performing test</vt:lpstr>
      <vt:lpstr>Use case for Accessing the Report</vt:lpstr>
      <vt:lpstr>MSC for Reports system</vt:lpstr>
      <vt:lpstr>Use case for Lab Supervisor interacting with the system</vt:lpstr>
      <vt:lpstr>MSC for Lab Supervisor with Inventory Manager</vt:lpstr>
      <vt:lpstr>OAM and Security</vt:lpstr>
      <vt:lpstr>Use case - Administrator providing the identity access to the end users (Security)  </vt:lpstr>
      <vt:lpstr>MSC for System Admin providing user access with Role based Action control</vt:lpstr>
      <vt:lpstr>Use case for Administration Operations Maintenance and Security</vt:lpstr>
      <vt:lpstr>MSC for OA &amp; M</vt:lpstr>
      <vt:lpstr>MSC for detecting attack</vt:lpstr>
      <vt:lpstr>Error Recovery</vt:lpstr>
      <vt:lpstr>Use case for Error Recovery</vt:lpstr>
      <vt:lpstr>MSC for Error recovery</vt:lpstr>
      <vt:lpstr>Performance</vt:lpstr>
      <vt:lpstr>Use case for Application Performance</vt:lpstr>
      <vt:lpstr>MSC for application performance</vt:lpstr>
      <vt:lpstr>Availability and Reliability</vt:lpstr>
      <vt:lpstr>Use case for Reliability and Availability</vt:lpstr>
      <vt:lpstr>MSC for Reliability and Availability</vt:lpstr>
      <vt:lpstr>Thank You</vt:lpstr>
      <vt:lpstr>Appendix</vt:lpstr>
      <vt:lpstr>Design Constraints – Physical Environment</vt:lpstr>
      <vt:lpstr>Design Constraints – Interfaces</vt:lpstr>
      <vt:lpstr>Design Constraints – End Users</vt:lpstr>
      <vt:lpstr>Quality Requirements – Performance</vt:lpstr>
      <vt:lpstr>Quality Requirements – Usability and Human Factors</vt:lpstr>
      <vt:lpstr>Quality Requirements – Security</vt:lpstr>
      <vt:lpstr>Quality Requirements – Reliability and Availability</vt:lpstr>
      <vt:lpstr>Quality Requirements – Maintainability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Vamsi Krishna Yepuri</dc:creator>
  <cp:lastModifiedBy>Vamsi Krishna Yepuri</cp:lastModifiedBy>
  <cp:revision>143</cp:revision>
  <dcterms:created xsi:type="dcterms:W3CDTF">2023-02-20T15:41:15Z</dcterms:created>
  <dcterms:modified xsi:type="dcterms:W3CDTF">2023-03-21T14:48:18Z</dcterms:modified>
</cp:coreProperties>
</file>